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0"/>
  </p:notesMasterIdLst>
  <p:handoutMasterIdLst>
    <p:handoutMasterId r:id="rId71"/>
  </p:handoutMasterIdLst>
  <p:sldIdLst>
    <p:sldId id="317" r:id="rId2"/>
    <p:sldId id="309" r:id="rId3"/>
    <p:sldId id="319" r:id="rId4"/>
    <p:sldId id="432" r:id="rId5"/>
    <p:sldId id="433" r:id="rId6"/>
    <p:sldId id="434" r:id="rId7"/>
    <p:sldId id="440" r:id="rId8"/>
    <p:sldId id="437" r:id="rId9"/>
    <p:sldId id="438" r:id="rId10"/>
    <p:sldId id="439" r:id="rId11"/>
    <p:sldId id="442" r:id="rId12"/>
    <p:sldId id="443" r:id="rId13"/>
    <p:sldId id="444" r:id="rId14"/>
    <p:sldId id="516" r:id="rId15"/>
    <p:sldId id="391" r:id="rId16"/>
    <p:sldId id="431" r:id="rId17"/>
    <p:sldId id="454" r:id="rId18"/>
    <p:sldId id="455" r:id="rId19"/>
    <p:sldId id="435" r:id="rId20"/>
    <p:sldId id="465" r:id="rId21"/>
    <p:sldId id="466" r:id="rId22"/>
    <p:sldId id="461" r:id="rId23"/>
    <p:sldId id="462" r:id="rId24"/>
    <p:sldId id="459" r:id="rId25"/>
    <p:sldId id="460" r:id="rId26"/>
    <p:sldId id="463" r:id="rId27"/>
    <p:sldId id="464" r:id="rId28"/>
    <p:sldId id="467" r:id="rId29"/>
    <p:sldId id="468" r:id="rId30"/>
    <p:sldId id="469" r:id="rId31"/>
    <p:sldId id="470" r:id="rId32"/>
    <p:sldId id="471" r:id="rId33"/>
    <p:sldId id="472" r:id="rId34"/>
    <p:sldId id="473" r:id="rId35"/>
    <p:sldId id="476" r:id="rId36"/>
    <p:sldId id="474" r:id="rId37"/>
    <p:sldId id="475" r:id="rId38"/>
    <p:sldId id="515" r:id="rId39"/>
    <p:sldId id="479" r:id="rId40"/>
    <p:sldId id="480" r:id="rId41"/>
    <p:sldId id="481" r:id="rId42"/>
    <p:sldId id="484" r:id="rId43"/>
    <p:sldId id="485" r:id="rId44"/>
    <p:sldId id="486" r:id="rId45"/>
    <p:sldId id="487" r:id="rId46"/>
    <p:sldId id="488" r:id="rId47"/>
    <p:sldId id="496" r:id="rId48"/>
    <p:sldId id="497" r:id="rId49"/>
    <p:sldId id="498" r:id="rId50"/>
    <p:sldId id="499" r:id="rId51"/>
    <p:sldId id="503" r:id="rId52"/>
    <p:sldId id="500" r:id="rId53"/>
    <p:sldId id="504" r:id="rId54"/>
    <p:sldId id="501" r:id="rId55"/>
    <p:sldId id="517" r:id="rId56"/>
    <p:sldId id="502" r:id="rId57"/>
    <p:sldId id="505" r:id="rId58"/>
    <p:sldId id="506" r:id="rId59"/>
    <p:sldId id="507" r:id="rId60"/>
    <p:sldId id="508" r:id="rId61"/>
    <p:sldId id="446" r:id="rId62"/>
    <p:sldId id="509" r:id="rId63"/>
    <p:sldId id="510" r:id="rId64"/>
    <p:sldId id="511" r:id="rId65"/>
    <p:sldId id="512" r:id="rId66"/>
    <p:sldId id="513" r:id="rId67"/>
    <p:sldId id="514" r:id="rId68"/>
    <p:sldId id="302" r:id="rId69"/>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DA2"/>
    <a:srgbClr val="F79600"/>
    <a:srgbClr val="FEFFBE"/>
    <a:srgbClr val="FDFDFD"/>
    <a:srgbClr val="FFFF00"/>
    <a:srgbClr val="3992DB"/>
    <a:srgbClr val="0F1836"/>
    <a:srgbClr val="D9D9D9"/>
    <a:srgbClr val="DCDE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74" autoAdjust="0"/>
    <p:restoredTop sz="93469" autoAdjust="0"/>
  </p:normalViewPr>
  <p:slideViewPr>
    <p:cSldViewPr>
      <p:cViewPr>
        <p:scale>
          <a:sx n="162" d="100"/>
          <a:sy n="162" d="100"/>
        </p:scale>
        <p:origin x="792" y="12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6" d="100"/>
          <a:sy n="86" d="100"/>
        </p:scale>
        <p:origin x="-381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53A075-29DF-4CAE-8BA7-CDA0ED456C88}" type="datetimeFigureOut">
              <a:rPr lang="zh-CN" altLang="en-US" smtClean="0"/>
              <a:t>2022/9/21</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3924EE-29F1-4E68-A53A-86CBCBDF827A}"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B73EA-EE91-4E33-A9C1-8BF5DD7139A2}" type="datetimeFigureOut">
              <a:rPr lang="zh-CN" altLang="en-US" smtClean="0"/>
              <a:t>2022/9/21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92B679-AE23-4750-8FB0-6513430B895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a:t>
            </a:fld>
            <a:endParaRPr lang="zh-CN" altLang="en-US"/>
          </a:p>
        </p:txBody>
      </p:sp>
    </p:spTree>
    <p:extLst>
      <p:ext uri="{BB962C8B-B14F-4D97-AF65-F5344CB8AC3E}">
        <p14:creationId xmlns:p14="http://schemas.microsoft.com/office/powerpoint/2010/main" val="1649632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a:t>
            </a:fld>
            <a:endParaRPr lang="zh-CN" altLang="en-US"/>
          </a:p>
        </p:txBody>
      </p:sp>
    </p:spTree>
    <p:extLst>
      <p:ext uri="{BB962C8B-B14F-4D97-AF65-F5344CB8AC3E}">
        <p14:creationId xmlns:p14="http://schemas.microsoft.com/office/powerpoint/2010/main" val="27861243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12</a:t>
            </a:fld>
            <a:endParaRPr lang="zh-CN" altLang="en-US"/>
          </a:p>
        </p:txBody>
      </p:sp>
    </p:spTree>
    <p:extLst>
      <p:ext uri="{BB962C8B-B14F-4D97-AF65-F5344CB8AC3E}">
        <p14:creationId xmlns:p14="http://schemas.microsoft.com/office/powerpoint/2010/main" val="1787645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13</a:t>
            </a:fld>
            <a:endParaRPr lang="zh-CN" altLang="en-US"/>
          </a:p>
        </p:txBody>
      </p:sp>
    </p:spTree>
    <p:extLst>
      <p:ext uri="{BB962C8B-B14F-4D97-AF65-F5344CB8AC3E}">
        <p14:creationId xmlns:p14="http://schemas.microsoft.com/office/powerpoint/2010/main" val="20703705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14</a:t>
            </a:fld>
            <a:endParaRPr lang="zh-CN" altLang="en-US"/>
          </a:p>
        </p:txBody>
      </p:sp>
    </p:spTree>
    <p:extLst>
      <p:ext uri="{BB962C8B-B14F-4D97-AF65-F5344CB8AC3E}">
        <p14:creationId xmlns:p14="http://schemas.microsoft.com/office/powerpoint/2010/main" val="1004968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15</a:t>
            </a:fld>
            <a:endParaRPr lang="zh-CN" altLang="en-US"/>
          </a:p>
        </p:txBody>
      </p:sp>
    </p:spTree>
    <p:extLst>
      <p:ext uri="{BB962C8B-B14F-4D97-AF65-F5344CB8AC3E}">
        <p14:creationId xmlns:p14="http://schemas.microsoft.com/office/powerpoint/2010/main" val="37759422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16</a:t>
            </a:fld>
            <a:endParaRPr lang="zh-CN" altLang="en-US"/>
          </a:p>
        </p:txBody>
      </p:sp>
    </p:spTree>
    <p:extLst>
      <p:ext uri="{BB962C8B-B14F-4D97-AF65-F5344CB8AC3E}">
        <p14:creationId xmlns:p14="http://schemas.microsoft.com/office/powerpoint/2010/main" val="22919247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17</a:t>
            </a:fld>
            <a:endParaRPr lang="zh-CN" altLang="en-US"/>
          </a:p>
        </p:txBody>
      </p:sp>
    </p:spTree>
    <p:extLst>
      <p:ext uri="{BB962C8B-B14F-4D97-AF65-F5344CB8AC3E}">
        <p14:creationId xmlns:p14="http://schemas.microsoft.com/office/powerpoint/2010/main" val="30929707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18</a:t>
            </a:fld>
            <a:endParaRPr lang="zh-CN" altLang="en-US"/>
          </a:p>
        </p:txBody>
      </p:sp>
    </p:spTree>
    <p:extLst>
      <p:ext uri="{BB962C8B-B14F-4D97-AF65-F5344CB8AC3E}">
        <p14:creationId xmlns:p14="http://schemas.microsoft.com/office/powerpoint/2010/main" val="35615913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19</a:t>
            </a:fld>
            <a:endParaRPr lang="zh-CN" altLang="en-US"/>
          </a:p>
        </p:txBody>
      </p:sp>
    </p:spTree>
    <p:extLst>
      <p:ext uri="{BB962C8B-B14F-4D97-AF65-F5344CB8AC3E}">
        <p14:creationId xmlns:p14="http://schemas.microsoft.com/office/powerpoint/2010/main" val="3201751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20</a:t>
            </a:fld>
            <a:endParaRPr lang="zh-CN" altLang="en-US"/>
          </a:p>
        </p:txBody>
      </p:sp>
    </p:spTree>
    <p:extLst>
      <p:ext uri="{BB962C8B-B14F-4D97-AF65-F5344CB8AC3E}">
        <p14:creationId xmlns:p14="http://schemas.microsoft.com/office/powerpoint/2010/main" val="3623160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21</a:t>
            </a:fld>
            <a:endParaRPr lang="zh-CN" altLang="en-US"/>
          </a:p>
        </p:txBody>
      </p:sp>
    </p:spTree>
    <p:extLst>
      <p:ext uri="{BB962C8B-B14F-4D97-AF65-F5344CB8AC3E}">
        <p14:creationId xmlns:p14="http://schemas.microsoft.com/office/powerpoint/2010/main" val="37714800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22</a:t>
            </a:fld>
            <a:endParaRPr lang="zh-CN" altLang="en-US"/>
          </a:p>
        </p:txBody>
      </p:sp>
    </p:spTree>
    <p:extLst>
      <p:ext uri="{BB962C8B-B14F-4D97-AF65-F5344CB8AC3E}">
        <p14:creationId xmlns:p14="http://schemas.microsoft.com/office/powerpoint/2010/main" val="39752499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23</a:t>
            </a:fld>
            <a:endParaRPr lang="zh-CN" altLang="en-US"/>
          </a:p>
        </p:txBody>
      </p:sp>
    </p:spTree>
    <p:extLst>
      <p:ext uri="{BB962C8B-B14F-4D97-AF65-F5344CB8AC3E}">
        <p14:creationId xmlns:p14="http://schemas.microsoft.com/office/powerpoint/2010/main" val="39741065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24</a:t>
            </a:fld>
            <a:endParaRPr lang="zh-CN" altLang="en-US"/>
          </a:p>
        </p:txBody>
      </p:sp>
    </p:spTree>
    <p:extLst>
      <p:ext uri="{BB962C8B-B14F-4D97-AF65-F5344CB8AC3E}">
        <p14:creationId xmlns:p14="http://schemas.microsoft.com/office/powerpoint/2010/main" val="13239848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25</a:t>
            </a:fld>
            <a:endParaRPr lang="zh-CN" altLang="en-US"/>
          </a:p>
        </p:txBody>
      </p:sp>
    </p:spTree>
    <p:extLst>
      <p:ext uri="{BB962C8B-B14F-4D97-AF65-F5344CB8AC3E}">
        <p14:creationId xmlns:p14="http://schemas.microsoft.com/office/powerpoint/2010/main" val="36197295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26</a:t>
            </a:fld>
            <a:endParaRPr lang="zh-CN" altLang="en-US"/>
          </a:p>
        </p:txBody>
      </p:sp>
    </p:spTree>
    <p:extLst>
      <p:ext uri="{BB962C8B-B14F-4D97-AF65-F5344CB8AC3E}">
        <p14:creationId xmlns:p14="http://schemas.microsoft.com/office/powerpoint/2010/main" val="2726746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27</a:t>
            </a:fld>
            <a:endParaRPr lang="zh-CN" altLang="en-US"/>
          </a:p>
        </p:txBody>
      </p:sp>
    </p:spTree>
    <p:extLst>
      <p:ext uri="{BB962C8B-B14F-4D97-AF65-F5344CB8AC3E}">
        <p14:creationId xmlns:p14="http://schemas.microsoft.com/office/powerpoint/2010/main" val="23968262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28</a:t>
            </a:fld>
            <a:endParaRPr lang="zh-CN" altLang="en-US"/>
          </a:p>
        </p:txBody>
      </p:sp>
    </p:spTree>
    <p:extLst>
      <p:ext uri="{BB962C8B-B14F-4D97-AF65-F5344CB8AC3E}">
        <p14:creationId xmlns:p14="http://schemas.microsoft.com/office/powerpoint/2010/main" val="13279247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29</a:t>
            </a:fld>
            <a:endParaRPr lang="zh-CN" altLang="en-US"/>
          </a:p>
        </p:txBody>
      </p:sp>
    </p:spTree>
    <p:extLst>
      <p:ext uri="{BB962C8B-B14F-4D97-AF65-F5344CB8AC3E}">
        <p14:creationId xmlns:p14="http://schemas.microsoft.com/office/powerpoint/2010/main" val="1132557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a:t>
            </a:fld>
            <a:endParaRPr lang="zh-CN" altLang="en-US"/>
          </a:p>
        </p:txBody>
      </p:sp>
    </p:spTree>
    <p:extLst>
      <p:ext uri="{BB962C8B-B14F-4D97-AF65-F5344CB8AC3E}">
        <p14:creationId xmlns:p14="http://schemas.microsoft.com/office/powerpoint/2010/main" val="7627132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Class </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30</a:t>
            </a:fld>
            <a:endParaRPr lang="zh-CN" altLang="en-US"/>
          </a:p>
        </p:txBody>
      </p:sp>
    </p:spTree>
    <p:extLst>
      <p:ext uri="{BB962C8B-B14F-4D97-AF65-F5344CB8AC3E}">
        <p14:creationId xmlns:p14="http://schemas.microsoft.com/office/powerpoint/2010/main" val="15625752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Class </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31</a:t>
            </a:fld>
            <a:endParaRPr lang="zh-CN" altLang="en-US"/>
          </a:p>
        </p:txBody>
      </p:sp>
    </p:spTree>
    <p:extLst>
      <p:ext uri="{BB962C8B-B14F-4D97-AF65-F5344CB8AC3E}">
        <p14:creationId xmlns:p14="http://schemas.microsoft.com/office/powerpoint/2010/main" val="35710760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Class </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32</a:t>
            </a:fld>
            <a:endParaRPr lang="zh-CN" altLang="en-US"/>
          </a:p>
        </p:txBody>
      </p:sp>
    </p:spTree>
    <p:extLst>
      <p:ext uri="{BB962C8B-B14F-4D97-AF65-F5344CB8AC3E}">
        <p14:creationId xmlns:p14="http://schemas.microsoft.com/office/powerpoint/2010/main" val="11824202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Class </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33</a:t>
            </a:fld>
            <a:endParaRPr lang="zh-CN" altLang="en-US"/>
          </a:p>
        </p:txBody>
      </p:sp>
    </p:spTree>
    <p:extLst>
      <p:ext uri="{BB962C8B-B14F-4D97-AF65-F5344CB8AC3E}">
        <p14:creationId xmlns:p14="http://schemas.microsoft.com/office/powerpoint/2010/main" val="32826755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Class </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34</a:t>
            </a:fld>
            <a:endParaRPr lang="zh-CN" altLang="en-US"/>
          </a:p>
        </p:txBody>
      </p:sp>
    </p:spTree>
    <p:extLst>
      <p:ext uri="{BB962C8B-B14F-4D97-AF65-F5344CB8AC3E}">
        <p14:creationId xmlns:p14="http://schemas.microsoft.com/office/powerpoint/2010/main" val="12379224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Class </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35</a:t>
            </a:fld>
            <a:endParaRPr lang="zh-CN" altLang="en-US"/>
          </a:p>
        </p:txBody>
      </p:sp>
    </p:spTree>
    <p:extLst>
      <p:ext uri="{BB962C8B-B14F-4D97-AF65-F5344CB8AC3E}">
        <p14:creationId xmlns:p14="http://schemas.microsoft.com/office/powerpoint/2010/main" val="23092988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Class </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36</a:t>
            </a:fld>
            <a:endParaRPr lang="zh-CN" altLang="en-US"/>
          </a:p>
        </p:txBody>
      </p:sp>
    </p:spTree>
    <p:extLst>
      <p:ext uri="{BB962C8B-B14F-4D97-AF65-F5344CB8AC3E}">
        <p14:creationId xmlns:p14="http://schemas.microsoft.com/office/powerpoint/2010/main" val="42683737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Class </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37</a:t>
            </a:fld>
            <a:endParaRPr lang="zh-CN" altLang="en-US"/>
          </a:p>
        </p:txBody>
      </p:sp>
    </p:spTree>
    <p:extLst>
      <p:ext uri="{BB962C8B-B14F-4D97-AF65-F5344CB8AC3E}">
        <p14:creationId xmlns:p14="http://schemas.microsoft.com/office/powerpoint/2010/main" val="7080906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38</a:t>
            </a:fld>
            <a:endParaRPr lang="zh-CN" altLang="en-US"/>
          </a:p>
        </p:txBody>
      </p:sp>
    </p:spTree>
    <p:extLst>
      <p:ext uri="{BB962C8B-B14F-4D97-AF65-F5344CB8AC3E}">
        <p14:creationId xmlns:p14="http://schemas.microsoft.com/office/powerpoint/2010/main" val="42660960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39</a:t>
            </a:fld>
            <a:endParaRPr lang="zh-CN" altLang="en-US"/>
          </a:p>
        </p:txBody>
      </p:sp>
    </p:spTree>
    <p:extLst>
      <p:ext uri="{BB962C8B-B14F-4D97-AF65-F5344CB8AC3E}">
        <p14:creationId xmlns:p14="http://schemas.microsoft.com/office/powerpoint/2010/main" val="3520690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4</a:t>
            </a:fld>
            <a:endParaRPr lang="zh-CN" altLang="en-US"/>
          </a:p>
        </p:txBody>
      </p:sp>
    </p:spTree>
    <p:extLst>
      <p:ext uri="{BB962C8B-B14F-4D97-AF65-F5344CB8AC3E}">
        <p14:creationId xmlns:p14="http://schemas.microsoft.com/office/powerpoint/2010/main" val="22548452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40</a:t>
            </a:fld>
            <a:endParaRPr lang="zh-CN" altLang="en-US"/>
          </a:p>
        </p:txBody>
      </p:sp>
    </p:spTree>
    <p:extLst>
      <p:ext uri="{BB962C8B-B14F-4D97-AF65-F5344CB8AC3E}">
        <p14:creationId xmlns:p14="http://schemas.microsoft.com/office/powerpoint/2010/main" val="32191275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41</a:t>
            </a:fld>
            <a:endParaRPr lang="zh-CN" altLang="en-US"/>
          </a:p>
        </p:txBody>
      </p:sp>
    </p:spTree>
    <p:extLst>
      <p:ext uri="{BB962C8B-B14F-4D97-AF65-F5344CB8AC3E}">
        <p14:creationId xmlns:p14="http://schemas.microsoft.com/office/powerpoint/2010/main" val="21597704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42</a:t>
            </a:fld>
            <a:endParaRPr lang="zh-CN" altLang="en-US"/>
          </a:p>
        </p:txBody>
      </p:sp>
    </p:spTree>
    <p:extLst>
      <p:ext uri="{BB962C8B-B14F-4D97-AF65-F5344CB8AC3E}">
        <p14:creationId xmlns:p14="http://schemas.microsoft.com/office/powerpoint/2010/main" val="17084015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43</a:t>
            </a:fld>
            <a:endParaRPr lang="zh-CN" altLang="en-US"/>
          </a:p>
        </p:txBody>
      </p:sp>
    </p:spTree>
    <p:extLst>
      <p:ext uri="{BB962C8B-B14F-4D97-AF65-F5344CB8AC3E}">
        <p14:creationId xmlns:p14="http://schemas.microsoft.com/office/powerpoint/2010/main" val="41974775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44</a:t>
            </a:fld>
            <a:endParaRPr lang="zh-CN" altLang="en-US"/>
          </a:p>
        </p:txBody>
      </p:sp>
    </p:spTree>
    <p:extLst>
      <p:ext uri="{BB962C8B-B14F-4D97-AF65-F5344CB8AC3E}">
        <p14:creationId xmlns:p14="http://schemas.microsoft.com/office/powerpoint/2010/main" val="14441562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45</a:t>
            </a:fld>
            <a:endParaRPr lang="zh-CN" altLang="en-US"/>
          </a:p>
        </p:txBody>
      </p:sp>
    </p:spTree>
    <p:extLst>
      <p:ext uri="{BB962C8B-B14F-4D97-AF65-F5344CB8AC3E}">
        <p14:creationId xmlns:p14="http://schemas.microsoft.com/office/powerpoint/2010/main" val="40899640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46</a:t>
            </a:fld>
            <a:endParaRPr lang="zh-CN" altLang="en-US"/>
          </a:p>
        </p:txBody>
      </p:sp>
    </p:spTree>
    <p:extLst>
      <p:ext uri="{BB962C8B-B14F-4D97-AF65-F5344CB8AC3E}">
        <p14:creationId xmlns:p14="http://schemas.microsoft.com/office/powerpoint/2010/main" val="20893077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47</a:t>
            </a:fld>
            <a:endParaRPr lang="zh-CN" altLang="en-US"/>
          </a:p>
        </p:txBody>
      </p:sp>
    </p:spTree>
    <p:extLst>
      <p:ext uri="{BB962C8B-B14F-4D97-AF65-F5344CB8AC3E}">
        <p14:creationId xmlns:p14="http://schemas.microsoft.com/office/powerpoint/2010/main" val="41949515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48</a:t>
            </a:fld>
            <a:endParaRPr lang="zh-CN" altLang="en-US"/>
          </a:p>
        </p:txBody>
      </p:sp>
    </p:spTree>
    <p:extLst>
      <p:ext uri="{BB962C8B-B14F-4D97-AF65-F5344CB8AC3E}">
        <p14:creationId xmlns:p14="http://schemas.microsoft.com/office/powerpoint/2010/main" val="38353069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49</a:t>
            </a:fld>
            <a:endParaRPr lang="zh-CN" altLang="en-US"/>
          </a:p>
        </p:txBody>
      </p:sp>
    </p:spTree>
    <p:extLst>
      <p:ext uri="{BB962C8B-B14F-4D97-AF65-F5344CB8AC3E}">
        <p14:creationId xmlns:p14="http://schemas.microsoft.com/office/powerpoint/2010/main" val="1626397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5</a:t>
            </a:fld>
            <a:endParaRPr lang="zh-CN" altLang="en-US"/>
          </a:p>
        </p:txBody>
      </p:sp>
    </p:spTree>
    <p:extLst>
      <p:ext uri="{BB962C8B-B14F-4D97-AF65-F5344CB8AC3E}">
        <p14:creationId xmlns:p14="http://schemas.microsoft.com/office/powerpoint/2010/main" val="26822719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50</a:t>
            </a:fld>
            <a:endParaRPr lang="zh-CN" altLang="en-US"/>
          </a:p>
        </p:txBody>
      </p:sp>
    </p:spTree>
    <p:extLst>
      <p:ext uri="{BB962C8B-B14F-4D97-AF65-F5344CB8AC3E}">
        <p14:creationId xmlns:p14="http://schemas.microsoft.com/office/powerpoint/2010/main" val="28057381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51</a:t>
            </a:fld>
            <a:endParaRPr lang="zh-CN" altLang="en-US"/>
          </a:p>
        </p:txBody>
      </p:sp>
    </p:spTree>
    <p:extLst>
      <p:ext uri="{BB962C8B-B14F-4D97-AF65-F5344CB8AC3E}">
        <p14:creationId xmlns:p14="http://schemas.microsoft.com/office/powerpoint/2010/main" val="29943992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52</a:t>
            </a:fld>
            <a:endParaRPr lang="zh-CN" altLang="en-US"/>
          </a:p>
        </p:txBody>
      </p:sp>
    </p:spTree>
    <p:extLst>
      <p:ext uri="{BB962C8B-B14F-4D97-AF65-F5344CB8AC3E}">
        <p14:creationId xmlns:p14="http://schemas.microsoft.com/office/powerpoint/2010/main" val="4697058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53</a:t>
            </a:fld>
            <a:endParaRPr lang="zh-CN" altLang="en-US"/>
          </a:p>
        </p:txBody>
      </p:sp>
    </p:spTree>
    <p:extLst>
      <p:ext uri="{BB962C8B-B14F-4D97-AF65-F5344CB8AC3E}">
        <p14:creationId xmlns:p14="http://schemas.microsoft.com/office/powerpoint/2010/main" val="30278779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54</a:t>
            </a:fld>
            <a:endParaRPr lang="zh-CN" altLang="en-US"/>
          </a:p>
        </p:txBody>
      </p:sp>
    </p:spTree>
    <p:extLst>
      <p:ext uri="{BB962C8B-B14F-4D97-AF65-F5344CB8AC3E}">
        <p14:creationId xmlns:p14="http://schemas.microsoft.com/office/powerpoint/2010/main" val="1807868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55</a:t>
            </a:fld>
            <a:endParaRPr lang="zh-CN" altLang="en-US"/>
          </a:p>
        </p:txBody>
      </p:sp>
    </p:spTree>
    <p:extLst>
      <p:ext uri="{BB962C8B-B14F-4D97-AF65-F5344CB8AC3E}">
        <p14:creationId xmlns:p14="http://schemas.microsoft.com/office/powerpoint/2010/main" val="15150268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56</a:t>
            </a:fld>
            <a:endParaRPr lang="zh-CN" altLang="en-US"/>
          </a:p>
        </p:txBody>
      </p:sp>
    </p:spTree>
    <p:extLst>
      <p:ext uri="{BB962C8B-B14F-4D97-AF65-F5344CB8AC3E}">
        <p14:creationId xmlns:p14="http://schemas.microsoft.com/office/powerpoint/2010/main" val="3772171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57</a:t>
            </a:fld>
            <a:endParaRPr lang="zh-CN" altLang="en-US"/>
          </a:p>
        </p:txBody>
      </p:sp>
    </p:spTree>
    <p:extLst>
      <p:ext uri="{BB962C8B-B14F-4D97-AF65-F5344CB8AC3E}">
        <p14:creationId xmlns:p14="http://schemas.microsoft.com/office/powerpoint/2010/main" val="25940809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58</a:t>
            </a:fld>
            <a:endParaRPr lang="zh-CN" altLang="en-US"/>
          </a:p>
        </p:txBody>
      </p:sp>
    </p:spTree>
    <p:extLst>
      <p:ext uri="{BB962C8B-B14F-4D97-AF65-F5344CB8AC3E}">
        <p14:creationId xmlns:p14="http://schemas.microsoft.com/office/powerpoint/2010/main" val="12633360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59</a:t>
            </a:fld>
            <a:endParaRPr lang="zh-CN" altLang="en-US"/>
          </a:p>
        </p:txBody>
      </p:sp>
    </p:spTree>
    <p:extLst>
      <p:ext uri="{BB962C8B-B14F-4D97-AF65-F5344CB8AC3E}">
        <p14:creationId xmlns:p14="http://schemas.microsoft.com/office/powerpoint/2010/main" val="26301024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6</a:t>
            </a:fld>
            <a:endParaRPr lang="zh-CN" altLang="en-US"/>
          </a:p>
        </p:txBody>
      </p:sp>
    </p:spTree>
    <p:extLst>
      <p:ext uri="{BB962C8B-B14F-4D97-AF65-F5344CB8AC3E}">
        <p14:creationId xmlns:p14="http://schemas.microsoft.com/office/powerpoint/2010/main" val="42579813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60</a:t>
            </a:fld>
            <a:endParaRPr lang="zh-CN" altLang="en-US"/>
          </a:p>
        </p:txBody>
      </p:sp>
    </p:spTree>
    <p:extLst>
      <p:ext uri="{BB962C8B-B14F-4D97-AF65-F5344CB8AC3E}">
        <p14:creationId xmlns:p14="http://schemas.microsoft.com/office/powerpoint/2010/main" val="42478776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61</a:t>
            </a:fld>
            <a:endParaRPr lang="zh-CN" altLang="en-US"/>
          </a:p>
        </p:txBody>
      </p:sp>
    </p:spTree>
    <p:extLst>
      <p:ext uri="{BB962C8B-B14F-4D97-AF65-F5344CB8AC3E}">
        <p14:creationId xmlns:p14="http://schemas.microsoft.com/office/powerpoint/2010/main" val="1666019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62</a:t>
            </a:fld>
            <a:endParaRPr lang="zh-CN" altLang="en-US"/>
          </a:p>
        </p:txBody>
      </p:sp>
    </p:spTree>
    <p:extLst>
      <p:ext uri="{BB962C8B-B14F-4D97-AF65-F5344CB8AC3E}">
        <p14:creationId xmlns:p14="http://schemas.microsoft.com/office/powerpoint/2010/main" val="101053543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63</a:t>
            </a:fld>
            <a:endParaRPr lang="zh-CN" altLang="en-US"/>
          </a:p>
        </p:txBody>
      </p:sp>
    </p:spTree>
    <p:extLst>
      <p:ext uri="{BB962C8B-B14F-4D97-AF65-F5344CB8AC3E}">
        <p14:creationId xmlns:p14="http://schemas.microsoft.com/office/powerpoint/2010/main" val="4450649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64</a:t>
            </a:fld>
            <a:endParaRPr lang="zh-CN" altLang="en-US"/>
          </a:p>
        </p:txBody>
      </p:sp>
    </p:spTree>
    <p:extLst>
      <p:ext uri="{BB962C8B-B14F-4D97-AF65-F5344CB8AC3E}">
        <p14:creationId xmlns:p14="http://schemas.microsoft.com/office/powerpoint/2010/main" val="38520875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65</a:t>
            </a:fld>
            <a:endParaRPr lang="zh-CN" altLang="en-US"/>
          </a:p>
        </p:txBody>
      </p:sp>
    </p:spTree>
    <p:extLst>
      <p:ext uri="{BB962C8B-B14F-4D97-AF65-F5344CB8AC3E}">
        <p14:creationId xmlns:p14="http://schemas.microsoft.com/office/powerpoint/2010/main" val="38130698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66</a:t>
            </a:fld>
            <a:endParaRPr lang="zh-CN" altLang="en-US"/>
          </a:p>
        </p:txBody>
      </p:sp>
    </p:spTree>
    <p:extLst>
      <p:ext uri="{BB962C8B-B14F-4D97-AF65-F5344CB8AC3E}">
        <p14:creationId xmlns:p14="http://schemas.microsoft.com/office/powerpoint/2010/main" val="13489855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67</a:t>
            </a:fld>
            <a:endParaRPr lang="zh-CN" altLang="en-US"/>
          </a:p>
        </p:txBody>
      </p:sp>
    </p:spTree>
    <p:extLst>
      <p:ext uri="{BB962C8B-B14F-4D97-AF65-F5344CB8AC3E}">
        <p14:creationId xmlns:p14="http://schemas.microsoft.com/office/powerpoint/2010/main" val="6892174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7</a:t>
            </a:fld>
            <a:endParaRPr lang="zh-CN" altLang="en-US"/>
          </a:p>
        </p:txBody>
      </p:sp>
    </p:spTree>
    <p:extLst>
      <p:ext uri="{BB962C8B-B14F-4D97-AF65-F5344CB8AC3E}">
        <p14:creationId xmlns:p14="http://schemas.microsoft.com/office/powerpoint/2010/main" val="1950459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8</a:t>
            </a:fld>
            <a:endParaRPr lang="zh-CN" altLang="en-US"/>
          </a:p>
        </p:txBody>
      </p:sp>
    </p:spTree>
    <p:extLst>
      <p:ext uri="{BB962C8B-B14F-4D97-AF65-F5344CB8AC3E}">
        <p14:creationId xmlns:p14="http://schemas.microsoft.com/office/powerpoint/2010/main" val="2711077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9</a:t>
            </a:fld>
            <a:endParaRPr lang="zh-CN" altLang="en-US"/>
          </a:p>
        </p:txBody>
      </p:sp>
    </p:spTree>
    <p:extLst>
      <p:ext uri="{BB962C8B-B14F-4D97-AF65-F5344CB8AC3E}">
        <p14:creationId xmlns:p14="http://schemas.microsoft.com/office/powerpoint/2010/main" val="1255700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2022/9/21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2022/9/21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2022/9/21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2022/9/21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2022/9/21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7" name="图片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866"/>
            <a:ext cx="9144001" cy="5146366"/>
          </a:xfrm>
          <a:prstGeom prst="rect">
            <a:avLst/>
          </a:prstGeom>
        </p:spPr>
      </p:pic>
      <p:cxnSp>
        <p:nvCxnSpPr>
          <p:cNvPr id="7" name="直接连接符 6"/>
          <p:cNvCxnSpPr/>
          <p:nvPr userDrawn="1"/>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2" name="Group 7"/>
          <p:cNvGrpSpPr/>
          <p:nvPr userDrawn="1"/>
        </p:nvGrpSpPr>
        <p:grpSpPr bwMode="auto">
          <a:xfrm>
            <a:off x="323528" y="292895"/>
            <a:ext cx="390372" cy="205979"/>
            <a:chOff x="0" y="0"/>
            <a:chExt cx="1041399" cy="549275"/>
          </a:xfrm>
        </p:grpSpPr>
        <p:sp>
          <p:nvSpPr>
            <p:cNvPr id="13"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8" name="TextBox 15"/>
          <p:cNvSpPr txBox="1"/>
          <p:nvPr userDrawn="1"/>
        </p:nvSpPr>
        <p:spPr>
          <a:xfrm>
            <a:off x="8100392" y="241995"/>
            <a:ext cx="671347" cy="369332"/>
          </a:xfrm>
          <a:prstGeom prst="rect">
            <a:avLst/>
          </a:prstGeom>
          <a:noFill/>
        </p:spPr>
        <p:txBody>
          <a:bodyPr wrap="square" rtlCol="0">
            <a:spAutoFit/>
          </a:bodyPr>
          <a:lstStyle/>
          <a:p>
            <a:pPr algn="ctr"/>
            <a:fld id="{2EEF1883-7A0E-4F66-9932-E581691AD397}" type="slidenum">
              <a:rPr lang="zh-CN" altLang="en-US" sz="1800" b="0" smtClean="0">
                <a:solidFill>
                  <a:schemeClr val="accent1"/>
                </a:solidFill>
                <a:latin typeface="微软雅黑 Light" panose="020B0502040204020203" pitchFamily="34" charset="-122"/>
                <a:ea typeface="微软雅黑 Light" panose="020B0502040204020203" pitchFamily="34" charset="-122"/>
              </a:rPr>
              <a:t>‹#›</a:t>
            </a:fld>
            <a:r>
              <a:rPr lang="zh-CN" altLang="en-US" sz="1800" b="0" dirty="0">
                <a:solidFill>
                  <a:schemeClr val="accent1"/>
                </a:solidFill>
                <a:latin typeface="微软雅黑 Light" panose="020B0502040204020203" pitchFamily="34" charset="-122"/>
                <a:ea typeface="微软雅黑 Light" panose="020B0502040204020203" pitchFamily="34"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866"/>
            <a:ext cx="9144001" cy="5146366"/>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866"/>
            <a:ext cx="9144001" cy="514636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2022/9/21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2022/9/21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2022/9/21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2022/9/21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2022/9/21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2022/9/21</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9.xml"/><Relationship Id="rId1" Type="http://schemas.openxmlformats.org/officeDocument/2006/relationships/tags" Target="../tags/tag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9144001" cy="5143500"/>
          </a:xfrm>
          <a:prstGeom prst="rect">
            <a:avLst/>
          </a:prstGeom>
        </p:spPr>
      </p:pic>
      <p:sp>
        <p:nvSpPr>
          <p:cNvPr id="43" name="Rectangle 3"/>
          <p:cNvSpPr txBox="1">
            <a:spLocks noChangeArrowheads="1"/>
          </p:cNvSpPr>
          <p:nvPr/>
        </p:nvSpPr>
        <p:spPr>
          <a:xfrm>
            <a:off x="2663906" y="1901035"/>
            <a:ext cx="5969465" cy="50244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zh-CN" altLang="en-US" sz="3000" b="1" dirty="0">
                <a:solidFill>
                  <a:schemeClr val="accent1"/>
                </a:solidFill>
                <a:latin typeface="微软雅黑" panose="020B0503020204020204" pitchFamily="34" charset="-122"/>
                <a:ea typeface="微软雅黑" panose="020B0503020204020204" pitchFamily="34" charset="-122"/>
              </a:rPr>
              <a:t>第</a:t>
            </a:r>
            <a:r>
              <a:rPr lang="en-US" altLang="zh-CN" sz="3000" b="1" dirty="0">
                <a:solidFill>
                  <a:schemeClr val="accent1"/>
                </a:solidFill>
                <a:latin typeface="微软雅黑" panose="020B0503020204020204" pitchFamily="34" charset="-122"/>
                <a:ea typeface="微软雅黑" panose="020B0503020204020204" pitchFamily="34" charset="-122"/>
              </a:rPr>
              <a:t>3</a:t>
            </a:r>
            <a:r>
              <a:rPr lang="zh-CN" altLang="en-US" sz="3000" b="1" dirty="0">
                <a:solidFill>
                  <a:schemeClr val="accent1"/>
                </a:solidFill>
                <a:latin typeface="微软雅黑" panose="020B0503020204020204" pitchFamily="34" charset="-122"/>
                <a:ea typeface="微软雅黑" panose="020B0503020204020204" pitchFamily="34" charset="-122"/>
              </a:rPr>
              <a:t>讲：</a:t>
            </a:r>
            <a:r>
              <a:rPr lang="en-US" altLang="zh-CN" sz="3000" b="1" dirty="0">
                <a:solidFill>
                  <a:schemeClr val="accent1"/>
                </a:solidFill>
                <a:latin typeface="微软雅黑" panose="020B0503020204020204" pitchFamily="34" charset="-122"/>
                <a:ea typeface="微软雅黑" panose="020B0503020204020204" pitchFamily="34" charset="-122"/>
              </a:rPr>
              <a:t>C++</a:t>
            </a:r>
            <a:r>
              <a:rPr lang="zh-CN" altLang="en-US" sz="3000" b="1" dirty="0">
                <a:solidFill>
                  <a:schemeClr val="accent1"/>
                </a:solidFill>
                <a:latin typeface="微软雅黑" panose="020B0503020204020204" pitchFamily="34" charset="-122"/>
                <a:ea typeface="微软雅黑" panose="020B0503020204020204" pitchFamily="34" charset="-122"/>
              </a:rPr>
              <a:t>类型、变量与运算符</a:t>
            </a:r>
          </a:p>
        </p:txBody>
      </p:sp>
      <p:sp>
        <p:nvSpPr>
          <p:cNvPr id="44" name="Rectangle 4"/>
          <p:cNvSpPr txBox="1">
            <a:spLocks noChangeArrowheads="1"/>
          </p:cNvSpPr>
          <p:nvPr/>
        </p:nvSpPr>
        <p:spPr>
          <a:xfrm>
            <a:off x="3826314" y="2569318"/>
            <a:ext cx="4807056" cy="322659"/>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类型、变量、运算符</a:t>
            </a:r>
          </a:p>
        </p:txBody>
      </p:sp>
      <p:cxnSp>
        <p:nvCxnSpPr>
          <p:cNvPr id="46" name="直接连接符 5"/>
          <p:cNvCxnSpPr>
            <a:cxnSpLocks noChangeShapeType="1"/>
          </p:cNvCxnSpPr>
          <p:nvPr/>
        </p:nvCxnSpPr>
        <p:spPr bwMode="auto">
          <a:xfrm flipH="1">
            <a:off x="3923928" y="2486603"/>
            <a:ext cx="4617801" cy="0"/>
          </a:xfrm>
          <a:prstGeom prst="line">
            <a:avLst/>
          </a:prstGeom>
          <a:noFill/>
          <a:ln w="12700">
            <a:solidFill>
              <a:schemeClr val="accent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7" name="矩形 9"/>
          <p:cNvSpPr>
            <a:spLocks noChangeArrowheads="1"/>
          </p:cNvSpPr>
          <p:nvPr/>
        </p:nvSpPr>
        <p:spPr bwMode="auto">
          <a:xfrm>
            <a:off x="8763956" y="1898129"/>
            <a:ext cx="380044" cy="1609725"/>
          </a:xfrm>
          <a:prstGeom prst="rect">
            <a:avLst/>
          </a:prstGeom>
          <a:solidFill>
            <a:schemeClr val="accent1"/>
          </a:solidFill>
          <a:ln>
            <a:noFill/>
          </a:ln>
        </p:spPr>
        <p:txBody>
          <a:bodyPr lIns="68557" tIns="34279" rIns="68557" bIns="34279"/>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48" name="矩形 47"/>
          <p:cNvSpPr/>
          <p:nvPr/>
        </p:nvSpPr>
        <p:spPr>
          <a:xfrm>
            <a:off x="2784933" y="738430"/>
            <a:ext cx="5857996" cy="1177235"/>
          </a:xfrm>
          <a:prstGeom prst="rect">
            <a:avLst/>
          </a:prstGeom>
        </p:spPr>
        <p:txBody>
          <a:bodyPr wrap="none" lIns="68571" tIns="34285" rIns="68571" bIns="34285">
            <a:spAutoFit/>
          </a:bodyPr>
          <a:lstStyle/>
          <a:p>
            <a:pPr algn="r"/>
            <a:r>
              <a:rPr lang="en-US" altLang="zh-CN" sz="7200" b="1" dirty="0">
                <a:solidFill>
                  <a:schemeClr val="accent1"/>
                </a:solidFill>
                <a:latin typeface="微软雅黑" panose="020B0503020204020204" pitchFamily="34" charset="-122"/>
                <a:ea typeface="微软雅黑" panose="020B0503020204020204" pitchFamily="34" charset="-122"/>
              </a:rPr>
              <a:t>C++</a:t>
            </a:r>
            <a:r>
              <a:rPr lang="zh-CN" altLang="en-US" sz="7200" b="1" dirty="0">
                <a:solidFill>
                  <a:schemeClr val="accent1"/>
                </a:solidFill>
                <a:latin typeface="微软雅黑" panose="020B0503020204020204" pitchFamily="34" charset="-122"/>
                <a:ea typeface="微软雅黑" panose="020B0503020204020204" pitchFamily="34" charset="-122"/>
              </a:rPr>
              <a:t>程序设计</a:t>
            </a:r>
            <a:endParaRPr lang="en-US" altLang="zh-CN" sz="7200" b="1" dirty="0">
              <a:solidFill>
                <a:schemeClr val="accent1"/>
              </a:solidFill>
              <a:latin typeface="微软雅黑" panose="020B0503020204020204" pitchFamily="34" charset="-122"/>
              <a:ea typeface="微软雅黑" panose="020B0503020204020204" pitchFamily="34" charset="-122"/>
            </a:endParaRPr>
          </a:p>
        </p:txBody>
      </p:sp>
      <p:grpSp>
        <p:nvGrpSpPr>
          <p:cNvPr id="49" name="组合 48"/>
          <p:cNvGrpSpPr/>
          <p:nvPr/>
        </p:nvGrpSpPr>
        <p:grpSpPr>
          <a:xfrm>
            <a:off x="8120850" y="3071925"/>
            <a:ext cx="432048" cy="432834"/>
            <a:chOff x="6084168" y="1274820"/>
            <a:chExt cx="432048" cy="432834"/>
          </a:xfrm>
        </p:grpSpPr>
        <p:sp>
          <p:nvSpPr>
            <p:cNvPr id="50"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51"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52" name="组合 51"/>
          <p:cNvGrpSpPr/>
          <p:nvPr/>
        </p:nvGrpSpPr>
        <p:grpSpPr>
          <a:xfrm>
            <a:off x="6824706" y="3072318"/>
            <a:ext cx="432048" cy="432048"/>
            <a:chOff x="4788024" y="1275213"/>
            <a:chExt cx="432048" cy="432048"/>
          </a:xfrm>
        </p:grpSpPr>
        <p:sp>
          <p:nvSpPr>
            <p:cNvPr id="53"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54"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55" name="组合 54"/>
          <p:cNvGrpSpPr/>
          <p:nvPr/>
        </p:nvGrpSpPr>
        <p:grpSpPr>
          <a:xfrm>
            <a:off x="7472778" y="3071925"/>
            <a:ext cx="432833" cy="432834"/>
            <a:chOff x="5436096" y="1274820"/>
            <a:chExt cx="432833" cy="432834"/>
          </a:xfrm>
        </p:grpSpPr>
        <p:sp>
          <p:nvSpPr>
            <p:cNvPr id="56"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57"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58" name="组合 57"/>
          <p:cNvGrpSpPr/>
          <p:nvPr/>
        </p:nvGrpSpPr>
        <p:grpSpPr>
          <a:xfrm>
            <a:off x="5528562" y="3071925"/>
            <a:ext cx="432833" cy="432834"/>
            <a:chOff x="3491880" y="1274820"/>
            <a:chExt cx="432833" cy="432834"/>
          </a:xfrm>
        </p:grpSpPr>
        <p:sp>
          <p:nvSpPr>
            <p:cNvPr id="59"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60"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61" name="组合 60"/>
          <p:cNvGrpSpPr/>
          <p:nvPr/>
        </p:nvGrpSpPr>
        <p:grpSpPr>
          <a:xfrm>
            <a:off x="6176634" y="3071925"/>
            <a:ext cx="432833" cy="432834"/>
            <a:chOff x="4139952" y="1274820"/>
            <a:chExt cx="432833" cy="432834"/>
          </a:xfrm>
        </p:grpSpPr>
        <p:sp>
          <p:nvSpPr>
            <p:cNvPr id="62"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63"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latin typeface="Roboto Light"/>
              </a:endParaRP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right)">
                                      <p:cBhvr>
                                        <p:cTn id="7" dur="500"/>
                                        <p:tgtEl>
                                          <p:spTgt spid="47"/>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fade">
                                      <p:cBhvr>
                                        <p:cTn id="11" dur="1000"/>
                                        <p:tgtEl>
                                          <p:spTgt spid="48"/>
                                        </p:tgtEl>
                                      </p:cBhvr>
                                    </p:animEffect>
                                    <p:anim calcmode="lin" valueType="num">
                                      <p:cBhvr>
                                        <p:cTn id="12" dur="1000" fill="hold"/>
                                        <p:tgtEl>
                                          <p:spTgt spid="48"/>
                                        </p:tgtEl>
                                        <p:attrNameLst>
                                          <p:attrName>ppt_x</p:attrName>
                                        </p:attrNameLst>
                                      </p:cBhvr>
                                      <p:tavLst>
                                        <p:tav tm="0">
                                          <p:val>
                                            <p:strVal val="#ppt_x"/>
                                          </p:val>
                                        </p:tav>
                                        <p:tav tm="100000">
                                          <p:val>
                                            <p:strVal val="#ppt_x"/>
                                          </p:val>
                                        </p:tav>
                                      </p:tavLst>
                                    </p:anim>
                                    <p:anim calcmode="lin" valueType="num">
                                      <p:cBhvr>
                                        <p:cTn id="13" dur="1000" fill="hold"/>
                                        <p:tgtEl>
                                          <p:spTgt spid="48"/>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43"/>
                                        </p:tgtEl>
                                        <p:attrNameLst>
                                          <p:attrName>style.visibility</p:attrName>
                                        </p:attrNameLst>
                                      </p:cBhvr>
                                      <p:to>
                                        <p:strVal val="visible"/>
                                      </p:to>
                                    </p:set>
                                    <p:anim calcmode="lin" valueType="num">
                                      <p:cBhvr>
                                        <p:cTn id="17" dur="500" fill="hold"/>
                                        <p:tgtEl>
                                          <p:spTgt spid="43"/>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43"/>
                                        </p:tgtEl>
                                        <p:attrNameLst>
                                          <p:attrName>ppt_y</p:attrName>
                                        </p:attrNameLst>
                                      </p:cBhvr>
                                      <p:tavLst>
                                        <p:tav tm="0">
                                          <p:val>
                                            <p:strVal val="#ppt_y"/>
                                          </p:val>
                                        </p:tav>
                                        <p:tav tm="100000">
                                          <p:val>
                                            <p:strVal val="#ppt_y"/>
                                          </p:val>
                                        </p:tav>
                                      </p:tavLst>
                                    </p:anim>
                                    <p:anim calcmode="lin" valueType="num">
                                      <p:cBhvr>
                                        <p:cTn id="19" dur="500" fill="hold"/>
                                        <p:tgtEl>
                                          <p:spTgt spid="43"/>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43"/>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43"/>
                                        </p:tgtEl>
                                      </p:cBhvr>
                                    </p:animEffect>
                                  </p:childTnLst>
                                </p:cTn>
                              </p:par>
                            </p:childTnLst>
                          </p:cTn>
                        </p:par>
                        <p:par>
                          <p:cTn id="22" fill="hold">
                            <p:stCondLst>
                              <p:cond delay="2750"/>
                            </p:stCondLst>
                            <p:childTnLst>
                              <p:par>
                                <p:cTn id="23" presetID="22" presetClass="entr" presetSubtype="2" fill="hold"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wipe(right)">
                                      <p:cBhvr>
                                        <p:cTn id="25" dur="1000"/>
                                        <p:tgtEl>
                                          <p:spTgt spid="46"/>
                                        </p:tgtEl>
                                      </p:cBhvr>
                                    </p:animEffect>
                                  </p:childTnLst>
                                </p:cTn>
                              </p:par>
                            </p:childTnLst>
                          </p:cTn>
                        </p:par>
                        <p:par>
                          <p:cTn id="26" fill="hold">
                            <p:stCondLst>
                              <p:cond delay="3750"/>
                            </p:stCondLst>
                            <p:childTnLst>
                              <p:par>
                                <p:cTn id="27" presetID="53" presetClass="entr" presetSubtype="16" fill="hold" grpId="0" nodeType="afterEffect">
                                  <p:stCondLst>
                                    <p:cond delay="0"/>
                                  </p:stCondLst>
                                  <p:iterate type="lt">
                                    <p:tmPct val="7000"/>
                                  </p:iterate>
                                  <p:childTnLst>
                                    <p:set>
                                      <p:cBhvr>
                                        <p:cTn id="28" dur="1" fill="hold">
                                          <p:stCondLst>
                                            <p:cond delay="0"/>
                                          </p:stCondLst>
                                        </p:cTn>
                                        <p:tgtEl>
                                          <p:spTgt spid="44"/>
                                        </p:tgtEl>
                                        <p:attrNameLst>
                                          <p:attrName>style.visibility</p:attrName>
                                        </p:attrNameLst>
                                      </p:cBhvr>
                                      <p:to>
                                        <p:strVal val="visible"/>
                                      </p:to>
                                    </p:set>
                                    <p:anim calcmode="lin" valueType="num">
                                      <p:cBhvr>
                                        <p:cTn id="29" dur="500" fill="hold"/>
                                        <p:tgtEl>
                                          <p:spTgt spid="44"/>
                                        </p:tgtEl>
                                        <p:attrNameLst>
                                          <p:attrName>ppt_w</p:attrName>
                                        </p:attrNameLst>
                                      </p:cBhvr>
                                      <p:tavLst>
                                        <p:tav tm="0">
                                          <p:val>
                                            <p:fltVal val="0"/>
                                          </p:val>
                                        </p:tav>
                                        <p:tav tm="100000">
                                          <p:val>
                                            <p:strVal val="#ppt_w"/>
                                          </p:val>
                                        </p:tav>
                                      </p:tavLst>
                                    </p:anim>
                                    <p:anim calcmode="lin" valueType="num">
                                      <p:cBhvr>
                                        <p:cTn id="30" dur="500" fill="hold"/>
                                        <p:tgtEl>
                                          <p:spTgt spid="44"/>
                                        </p:tgtEl>
                                        <p:attrNameLst>
                                          <p:attrName>ppt_h</p:attrName>
                                        </p:attrNameLst>
                                      </p:cBhvr>
                                      <p:tavLst>
                                        <p:tav tm="0">
                                          <p:val>
                                            <p:fltVal val="0"/>
                                          </p:val>
                                        </p:tav>
                                        <p:tav tm="100000">
                                          <p:val>
                                            <p:strVal val="#ppt_h"/>
                                          </p:val>
                                        </p:tav>
                                      </p:tavLst>
                                    </p:anim>
                                    <p:animEffect transition="in" filter="fade">
                                      <p:cBhvr>
                                        <p:cTn id="31" dur="500"/>
                                        <p:tgtEl>
                                          <p:spTgt spid="44"/>
                                        </p:tgtEl>
                                      </p:cBhvr>
                                    </p:animEffect>
                                  </p:childTnLst>
                                </p:cTn>
                              </p:par>
                            </p:childTnLst>
                          </p:cTn>
                        </p:par>
                        <p:par>
                          <p:cTn id="32" fill="hold">
                            <p:stCondLst>
                              <p:cond delay="4635"/>
                            </p:stCondLst>
                            <p:childTnLst>
                              <p:par>
                                <p:cTn id="33" presetID="53" presetClass="entr" presetSubtype="16" fill="hold" nodeType="afterEffect">
                                  <p:stCondLst>
                                    <p:cond delay="0"/>
                                  </p:stCondLst>
                                  <p:childTnLst>
                                    <p:set>
                                      <p:cBhvr>
                                        <p:cTn id="34" dur="1" fill="hold">
                                          <p:stCondLst>
                                            <p:cond delay="0"/>
                                          </p:stCondLst>
                                        </p:cTn>
                                        <p:tgtEl>
                                          <p:spTgt spid="58"/>
                                        </p:tgtEl>
                                        <p:attrNameLst>
                                          <p:attrName>style.visibility</p:attrName>
                                        </p:attrNameLst>
                                      </p:cBhvr>
                                      <p:to>
                                        <p:strVal val="visible"/>
                                      </p:to>
                                    </p:set>
                                    <p:anim calcmode="lin" valueType="num">
                                      <p:cBhvr>
                                        <p:cTn id="35" dur="500" fill="hold"/>
                                        <p:tgtEl>
                                          <p:spTgt spid="58"/>
                                        </p:tgtEl>
                                        <p:attrNameLst>
                                          <p:attrName>ppt_w</p:attrName>
                                        </p:attrNameLst>
                                      </p:cBhvr>
                                      <p:tavLst>
                                        <p:tav tm="0">
                                          <p:val>
                                            <p:fltVal val="0"/>
                                          </p:val>
                                        </p:tav>
                                        <p:tav tm="100000">
                                          <p:val>
                                            <p:strVal val="#ppt_w"/>
                                          </p:val>
                                        </p:tav>
                                      </p:tavLst>
                                    </p:anim>
                                    <p:anim calcmode="lin" valueType="num">
                                      <p:cBhvr>
                                        <p:cTn id="36" dur="500" fill="hold"/>
                                        <p:tgtEl>
                                          <p:spTgt spid="58"/>
                                        </p:tgtEl>
                                        <p:attrNameLst>
                                          <p:attrName>ppt_h</p:attrName>
                                        </p:attrNameLst>
                                      </p:cBhvr>
                                      <p:tavLst>
                                        <p:tav tm="0">
                                          <p:val>
                                            <p:fltVal val="0"/>
                                          </p:val>
                                        </p:tav>
                                        <p:tav tm="100000">
                                          <p:val>
                                            <p:strVal val="#ppt_h"/>
                                          </p:val>
                                        </p:tav>
                                      </p:tavLst>
                                    </p:anim>
                                    <p:animEffect transition="in" filter="fade">
                                      <p:cBhvr>
                                        <p:cTn id="37" dur="500"/>
                                        <p:tgtEl>
                                          <p:spTgt spid="58"/>
                                        </p:tgtEl>
                                      </p:cBhvr>
                                    </p:animEffect>
                                  </p:childTnLst>
                                </p:cTn>
                              </p:par>
                              <p:par>
                                <p:cTn id="38" presetID="53" presetClass="entr" presetSubtype="16" fill="hold" nodeType="withEffect">
                                  <p:stCondLst>
                                    <p:cond delay="200"/>
                                  </p:stCondLst>
                                  <p:childTnLst>
                                    <p:set>
                                      <p:cBhvr>
                                        <p:cTn id="39" dur="1" fill="hold">
                                          <p:stCondLst>
                                            <p:cond delay="0"/>
                                          </p:stCondLst>
                                        </p:cTn>
                                        <p:tgtEl>
                                          <p:spTgt spid="61"/>
                                        </p:tgtEl>
                                        <p:attrNameLst>
                                          <p:attrName>style.visibility</p:attrName>
                                        </p:attrNameLst>
                                      </p:cBhvr>
                                      <p:to>
                                        <p:strVal val="visible"/>
                                      </p:to>
                                    </p:set>
                                    <p:anim calcmode="lin" valueType="num">
                                      <p:cBhvr>
                                        <p:cTn id="40" dur="500" fill="hold"/>
                                        <p:tgtEl>
                                          <p:spTgt spid="61"/>
                                        </p:tgtEl>
                                        <p:attrNameLst>
                                          <p:attrName>ppt_w</p:attrName>
                                        </p:attrNameLst>
                                      </p:cBhvr>
                                      <p:tavLst>
                                        <p:tav tm="0">
                                          <p:val>
                                            <p:fltVal val="0"/>
                                          </p:val>
                                        </p:tav>
                                        <p:tav tm="100000">
                                          <p:val>
                                            <p:strVal val="#ppt_w"/>
                                          </p:val>
                                        </p:tav>
                                      </p:tavLst>
                                    </p:anim>
                                    <p:anim calcmode="lin" valueType="num">
                                      <p:cBhvr>
                                        <p:cTn id="41" dur="500" fill="hold"/>
                                        <p:tgtEl>
                                          <p:spTgt spid="61"/>
                                        </p:tgtEl>
                                        <p:attrNameLst>
                                          <p:attrName>ppt_h</p:attrName>
                                        </p:attrNameLst>
                                      </p:cBhvr>
                                      <p:tavLst>
                                        <p:tav tm="0">
                                          <p:val>
                                            <p:fltVal val="0"/>
                                          </p:val>
                                        </p:tav>
                                        <p:tav tm="100000">
                                          <p:val>
                                            <p:strVal val="#ppt_h"/>
                                          </p:val>
                                        </p:tav>
                                      </p:tavLst>
                                    </p:anim>
                                    <p:animEffect transition="in" filter="fade">
                                      <p:cBhvr>
                                        <p:cTn id="42" dur="500"/>
                                        <p:tgtEl>
                                          <p:spTgt spid="61"/>
                                        </p:tgtEl>
                                      </p:cBhvr>
                                    </p:animEffect>
                                  </p:childTnLst>
                                </p:cTn>
                              </p:par>
                              <p:par>
                                <p:cTn id="43" presetID="53" presetClass="entr" presetSubtype="16" fill="hold" nodeType="withEffect">
                                  <p:stCondLst>
                                    <p:cond delay="400"/>
                                  </p:stCondLst>
                                  <p:childTnLst>
                                    <p:set>
                                      <p:cBhvr>
                                        <p:cTn id="44" dur="1" fill="hold">
                                          <p:stCondLst>
                                            <p:cond delay="0"/>
                                          </p:stCondLst>
                                        </p:cTn>
                                        <p:tgtEl>
                                          <p:spTgt spid="52"/>
                                        </p:tgtEl>
                                        <p:attrNameLst>
                                          <p:attrName>style.visibility</p:attrName>
                                        </p:attrNameLst>
                                      </p:cBhvr>
                                      <p:to>
                                        <p:strVal val="visible"/>
                                      </p:to>
                                    </p:set>
                                    <p:anim calcmode="lin" valueType="num">
                                      <p:cBhvr>
                                        <p:cTn id="45" dur="500" fill="hold"/>
                                        <p:tgtEl>
                                          <p:spTgt spid="52"/>
                                        </p:tgtEl>
                                        <p:attrNameLst>
                                          <p:attrName>ppt_w</p:attrName>
                                        </p:attrNameLst>
                                      </p:cBhvr>
                                      <p:tavLst>
                                        <p:tav tm="0">
                                          <p:val>
                                            <p:fltVal val="0"/>
                                          </p:val>
                                        </p:tav>
                                        <p:tav tm="100000">
                                          <p:val>
                                            <p:strVal val="#ppt_w"/>
                                          </p:val>
                                        </p:tav>
                                      </p:tavLst>
                                    </p:anim>
                                    <p:anim calcmode="lin" valueType="num">
                                      <p:cBhvr>
                                        <p:cTn id="46" dur="500" fill="hold"/>
                                        <p:tgtEl>
                                          <p:spTgt spid="52"/>
                                        </p:tgtEl>
                                        <p:attrNameLst>
                                          <p:attrName>ppt_h</p:attrName>
                                        </p:attrNameLst>
                                      </p:cBhvr>
                                      <p:tavLst>
                                        <p:tav tm="0">
                                          <p:val>
                                            <p:fltVal val="0"/>
                                          </p:val>
                                        </p:tav>
                                        <p:tav tm="100000">
                                          <p:val>
                                            <p:strVal val="#ppt_h"/>
                                          </p:val>
                                        </p:tav>
                                      </p:tavLst>
                                    </p:anim>
                                    <p:animEffect transition="in" filter="fade">
                                      <p:cBhvr>
                                        <p:cTn id="47" dur="500"/>
                                        <p:tgtEl>
                                          <p:spTgt spid="52"/>
                                        </p:tgtEl>
                                      </p:cBhvr>
                                    </p:animEffect>
                                  </p:childTnLst>
                                </p:cTn>
                              </p:par>
                              <p:par>
                                <p:cTn id="48" presetID="53" presetClass="entr" presetSubtype="16" fill="hold" nodeType="withEffect">
                                  <p:stCondLst>
                                    <p:cond delay="600"/>
                                  </p:stCondLst>
                                  <p:childTnLst>
                                    <p:set>
                                      <p:cBhvr>
                                        <p:cTn id="49" dur="1" fill="hold">
                                          <p:stCondLst>
                                            <p:cond delay="0"/>
                                          </p:stCondLst>
                                        </p:cTn>
                                        <p:tgtEl>
                                          <p:spTgt spid="55"/>
                                        </p:tgtEl>
                                        <p:attrNameLst>
                                          <p:attrName>style.visibility</p:attrName>
                                        </p:attrNameLst>
                                      </p:cBhvr>
                                      <p:to>
                                        <p:strVal val="visible"/>
                                      </p:to>
                                    </p:set>
                                    <p:anim calcmode="lin" valueType="num">
                                      <p:cBhvr>
                                        <p:cTn id="50" dur="500" fill="hold"/>
                                        <p:tgtEl>
                                          <p:spTgt spid="55"/>
                                        </p:tgtEl>
                                        <p:attrNameLst>
                                          <p:attrName>ppt_w</p:attrName>
                                        </p:attrNameLst>
                                      </p:cBhvr>
                                      <p:tavLst>
                                        <p:tav tm="0">
                                          <p:val>
                                            <p:fltVal val="0"/>
                                          </p:val>
                                        </p:tav>
                                        <p:tav tm="100000">
                                          <p:val>
                                            <p:strVal val="#ppt_w"/>
                                          </p:val>
                                        </p:tav>
                                      </p:tavLst>
                                    </p:anim>
                                    <p:anim calcmode="lin" valueType="num">
                                      <p:cBhvr>
                                        <p:cTn id="51" dur="500" fill="hold"/>
                                        <p:tgtEl>
                                          <p:spTgt spid="55"/>
                                        </p:tgtEl>
                                        <p:attrNameLst>
                                          <p:attrName>ppt_h</p:attrName>
                                        </p:attrNameLst>
                                      </p:cBhvr>
                                      <p:tavLst>
                                        <p:tav tm="0">
                                          <p:val>
                                            <p:fltVal val="0"/>
                                          </p:val>
                                        </p:tav>
                                        <p:tav tm="100000">
                                          <p:val>
                                            <p:strVal val="#ppt_h"/>
                                          </p:val>
                                        </p:tav>
                                      </p:tavLst>
                                    </p:anim>
                                    <p:animEffect transition="in" filter="fade">
                                      <p:cBhvr>
                                        <p:cTn id="52" dur="500"/>
                                        <p:tgtEl>
                                          <p:spTgt spid="55"/>
                                        </p:tgtEl>
                                      </p:cBhvr>
                                    </p:animEffect>
                                  </p:childTnLst>
                                </p:cTn>
                              </p:par>
                              <p:par>
                                <p:cTn id="53" presetID="53" presetClass="entr" presetSubtype="16" fill="hold" nodeType="withEffect">
                                  <p:stCondLst>
                                    <p:cond delay="800"/>
                                  </p:stCondLst>
                                  <p:childTnLst>
                                    <p:set>
                                      <p:cBhvr>
                                        <p:cTn id="54" dur="1" fill="hold">
                                          <p:stCondLst>
                                            <p:cond delay="0"/>
                                          </p:stCondLst>
                                        </p:cTn>
                                        <p:tgtEl>
                                          <p:spTgt spid="49"/>
                                        </p:tgtEl>
                                        <p:attrNameLst>
                                          <p:attrName>style.visibility</p:attrName>
                                        </p:attrNameLst>
                                      </p:cBhvr>
                                      <p:to>
                                        <p:strVal val="visible"/>
                                      </p:to>
                                    </p:set>
                                    <p:anim calcmode="lin" valueType="num">
                                      <p:cBhvr>
                                        <p:cTn id="55" dur="500" fill="hold"/>
                                        <p:tgtEl>
                                          <p:spTgt spid="49"/>
                                        </p:tgtEl>
                                        <p:attrNameLst>
                                          <p:attrName>ppt_w</p:attrName>
                                        </p:attrNameLst>
                                      </p:cBhvr>
                                      <p:tavLst>
                                        <p:tav tm="0">
                                          <p:val>
                                            <p:fltVal val="0"/>
                                          </p:val>
                                        </p:tav>
                                        <p:tav tm="100000">
                                          <p:val>
                                            <p:strVal val="#ppt_w"/>
                                          </p:val>
                                        </p:tav>
                                      </p:tavLst>
                                    </p:anim>
                                    <p:anim calcmode="lin" valueType="num">
                                      <p:cBhvr>
                                        <p:cTn id="56" dur="500" fill="hold"/>
                                        <p:tgtEl>
                                          <p:spTgt spid="49"/>
                                        </p:tgtEl>
                                        <p:attrNameLst>
                                          <p:attrName>ppt_h</p:attrName>
                                        </p:attrNameLst>
                                      </p:cBhvr>
                                      <p:tavLst>
                                        <p:tav tm="0">
                                          <p:val>
                                            <p:fltVal val="0"/>
                                          </p:val>
                                        </p:tav>
                                        <p:tav tm="100000">
                                          <p:val>
                                            <p:strVal val="#ppt_h"/>
                                          </p:val>
                                        </p:tav>
                                      </p:tavLst>
                                    </p:anim>
                                    <p:animEffect transition="in" filter="fade">
                                      <p:cBhvr>
                                        <p:cTn id="5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utoUpdateAnimBg="0"/>
      <p:bldP spid="44" grpId="0"/>
      <p:bldP spid="47" grpId="0" animBg="1" autoUpdateAnimBg="0"/>
      <p:bldP spid="4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基础类型</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A4D58AD2-49D3-4DC8-9E96-501D75B442F5}"/>
              </a:ext>
            </a:extLst>
          </p:cNvPr>
          <p:cNvSpPr txBox="1"/>
          <p:nvPr/>
        </p:nvSpPr>
        <p:spPr>
          <a:xfrm>
            <a:off x="701824" y="771550"/>
            <a:ext cx="7470576" cy="2120902"/>
          </a:xfrm>
          <a:prstGeom prst="rect">
            <a:avLst/>
          </a:prstGeom>
          <a:noFill/>
        </p:spPr>
        <p:txBody>
          <a:bodyPr wrap="square">
            <a:spAutoFit/>
          </a:bodyPr>
          <a:lstStyle/>
          <a:p>
            <a:pPr>
              <a:lnSpc>
                <a:spcPct val="150000"/>
              </a:lnSpc>
            </a:pPr>
            <a:r>
              <a:rPr kumimoji="1" lang="zh-CN" altLang="en-US" dirty="0">
                <a:solidFill>
                  <a:srgbClr val="005DA2"/>
                </a:solidFill>
                <a:latin typeface="微软雅黑" panose="020B0503020204020204" pitchFamily="34" charset="-122"/>
                <a:ea typeface="微软雅黑" panose="020B0503020204020204" pitchFamily="34" charset="-122"/>
              </a:rPr>
              <a:t>和</a:t>
            </a:r>
            <a:r>
              <a:rPr kumimoji="1" lang="en-US" altLang="zh-CN" dirty="0">
                <a:solidFill>
                  <a:srgbClr val="005DA2"/>
                </a:solidFill>
                <a:latin typeface="微软雅黑" panose="020B0503020204020204" pitchFamily="34" charset="-122"/>
                <a:ea typeface="微软雅黑" panose="020B0503020204020204" pitchFamily="34" charset="-122"/>
              </a:rPr>
              <a:t>char</a:t>
            </a:r>
            <a:r>
              <a:rPr kumimoji="1" lang="zh-CN" altLang="en-US" dirty="0">
                <a:solidFill>
                  <a:srgbClr val="005DA2"/>
                </a:solidFill>
                <a:latin typeface="微软雅黑" panose="020B0503020204020204" pitchFamily="34" charset="-122"/>
                <a:ea typeface="微软雅黑" panose="020B0503020204020204" pitchFamily="34" charset="-122"/>
              </a:rPr>
              <a:t>相关的数据类型：</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char</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与</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signed char</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以及</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unsigned char</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是</a:t>
            </a:r>
            <a:r>
              <a:rPr kumimoji="1" lang="zh-CN" altLang="en-US" dirty="0">
                <a:solidFill>
                  <a:srgbClr val="FF0000"/>
                </a:solidFill>
                <a:latin typeface="微软雅黑" panose="020B0503020204020204" pitchFamily="34" charset="-122"/>
                <a:ea typeface="微软雅黑" panose="020B0503020204020204" pitchFamily="34" charset="-122"/>
              </a:rPr>
              <a:t>不同类型</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endPar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char</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是否有符号取决于编译器</a:t>
            </a:r>
            <a:endPar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扩展字符类型</a:t>
            </a:r>
            <a:r>
              <a:rPr kumimoji="1" lang="en-US" altLang="zh-CN" dirty="0" err="1">
                <a:solidFill>
                  <a:schemeClr val="tx1">
                    <a:lumMod val="75000"/>
                    <a:lumOff val="25000"/>
                  </a:schemeClr>
                </a:solidFill>
                <a:latin typeface="微软雅黑" panose="020B0503020204020204" pitchFamily="34" charset="-122"/>
                <a:ea typeface="微软雅黑" panose="020B0503020204020204" pitchFamily="34" charset="-122"/>
              </a:rPr>
              <a:t>wchar_t</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char16_t</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和</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char32_t</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用于支持</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ascii</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码表不能涵盖的其他字符集</a:t>
            </a:r>
            <a:endPar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7" name="组合 6">
            <a:extLst>
              <a:ext uri="{FF2B5EF4-FFF2-40B4-BE49-F238E27FC236}">
                <a16:creationId xmlns:a16="http://schemas.microsoft.com/office/drawing/2014/main" id="{24629873-FDB5-48AC-BED7-1639471D9EEB}"/>
              </a:ext>
            </a:extLst>
          </p:cNvPr>
          <p:cNvGrpSpPr/>
          <p:nvPr/>
        </p:nvGrpSpPr>
        <p:grpSpPr>
          <a:xfrm>
            <a:off x="827584" y="3219822"/>
            <a:ext cx="5904656" cy="648072"/>
            <a:chOff x="5813482" y="1421168"/>
            <a:chExt cx="2808312" cy="1314146"/>
          </a:xfrm>
          <a:solidFill>
            <a:srgbClr val="FEFFBE"/>
          </a:solidFill>
        </p:grpSpPr>
        <p:sp>
          <p:nvSpPr>
            <p:cNvPr id="8" name="矩形 7">
              <a:extLst>
                <a:ext uri="{FF2B5EF4-FFF2-40B4-BE49-F238E27FC236}">
                  <a16:creationId xmlns:a16="http://schemas.microsoft.com/office/drawing/2014/main" id="{E2255C07-1F9C-4CB0-BC1E-AE5CB6671A11}"/>
                </a:ext>
              </a:extLst>
            </p:cNvPr>
            <p:cNvSpPr/>
            <p:nvPr/>
          </p:nvSpPr>
          <p:spPr>
            <a:xfrm>
              <a:off x="5813482" y="1421168"/>
              <a:ext cx="2808312" cy="1314146"/>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C344E1CC-9C77-4F6D-91CE-4984D1EF79E8}"/>
                </a:ext>
              </a:extLst>
            </p:cNvPr>
            <p:cNvSpPr txBox="1"/>
            <p:nvPr/>
          </p:nvSpPr>
          <p:spPr>
            <a:xfrm>
              <a:off x="5870126" y="1475472"/>
              <a:ext cx="2623455" cy="767779"/>
            </a:xfrm>
            <a:prstGeom prst="rect">
              <a:avLst/>
            </a:prstGeom>
            <a:grpFill/>
          </p:spPr>
          <p:txBody>
            <a:bodyPr wrap="square" rtlCol="0">
              <a:spAutoFit/>
            </a:bodyPr>
            <a:lstStyle/>
            <a:p>
              <a:r>
                <a:rPr lang="zh-CN" altLang="en-US" sz="1400" dirty="0">
                  <a:solidFill>
                    <a:srgbClr val="005DA2"/>
                  </a:solidFill>
                  <a:latin typeface="微软雅黑" panose="020B0503020204020204" pitchFamily="34" charset="-122"/>
                  <a:ea typeface="微软雅黑" panose="020B0503020204020204" pitchFamily="34" charset="-122"/>
                </a:rPr>
                <a:t>延伸阅读</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p>
            <a:p>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Unicode</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字符集编码以及</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UTF-8</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UTF-16</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UTF-32</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编码方式</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023952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基础类型</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9DCD9C88-7580-4B28-AC82-8CC6BEDAC00F}"/>
              </a:ext>
            </a:extLst>
          </p:cNvPr>
          <p:cNvSpPr txBox="1"/>
          <p:nvPr/>
        </p:nvSpPr>
        <p:spPr>
          <a:xfrm>
            <a:off x="611560" y="771550"/>
            <a:ext cx="5760640" cy="1754326"/>
          </a:xfrm>
          <a:prstGeom prst="rect">
            <a:avLst/>
          </a:prstGeom>
          <a:noFill/>
        </p:spPr>
        <p:txBody>
          <a:bodyPr wrap="square">
            <a:spAutoFit/>
          </a:bodyPr>
          <a:lstStyle/>
          <a:p>
            <a:r>
              <a:rPr kumimoji="1" lang="zh-CN" altLang="en-US" dirty="0">
                <a:solidFill>
                  <a:srgbClr val="005DA2"/>
                </a:solidFill>
                <a:latin typeface="微软雅黑" panose="020B0503020204020204" pitchFamily="34" charset="-122"/>
                <a:ea typeface="微软雅黑" panose="020B0503020204020204" pitchFamily="34" charset="-122"/>
              </a:rPr>
              <a:t>常见的三种浮点类型：</a:t>
            </a:r>
            <a:r>
              <a:rPr kumimoji="1" lang="en-US" altLang="zh-CN" dirty="0">
                <a:solidFill>
                  <a:srgbClr val="005DA2"/>
                </a:solidFill>
                <a:latin typeface="微软雅黑" panose="020B0503020204020204" pitchFamily="34" charset="-122"/>
                <a:ea typeface="微软雅黑" panose="020B0503020204020204" pitchFamily="34" charset="-122"/>
              </a:rPr>
              <a:t>float</a:t>
            </a:r>
            <a:r>
              <a:rPr kumimoji="1" lang="zh-CN" altLang="en-US" dirty="0">
                <a:solidFill>
                  <a:srgbClr val="005DA2"/>
                </a:solidFill>
                <a:latin typeface="微软雅黑" panose="020B0503020204020204" pitchFamily="34" charset="-122"/>
                <a:ea typeface="微软雅黑" panose="020B0503020204020204" pitchFamily="34" charset="-122"/>
              </a:rPr>
              <a:t>、</a:t>
            </a:r>
            <a:r>
              <a:rPr kumimoji="1" lang="en-US" altLang="zh-CN" dirty="0">
                <a:solidFill>
                  <a:srgbClr val="005DA2"/>
                </a:solidFill>
                <a:latin typeface="微软雅黑" panose="020B0503020204020204" pitchFamily="34" charset="-122"/>
                <a:ea typeface="微软雅黑" panose="020B0503020204020204" pitchFamily="34" charset="-122"/>
              </a:rPr>
              <a:t>double</a:t>
            </a:r>
            <a:r>
              <a:rPr kumimoji="1" lang="zh-CN" altLang="en-US" dirty="0">
                <a:solidFill>
                  <a:srgbClr val="005DA2"/>
                </a:solidFill>
                <a:latin typeface="微软雅黑" panose="020B0503020204020204" pitchFamily="34" charset="-122"/>
                <a:ea typeface="微软雅黑" panose="020B0503020204020204" pitchFamily="34" charset="-122"/>
              </a:rPr>
              <a:t>、</a:t>
            </a:r>
            <a:r>
              <a:rPr kumimoji="1" lang="en-US" altLang="zh-CN" dirty="0">
                <a:solidFill>
                  <a:srgbClr val="005DA2"/>
                </a:solidFill>
                <a:latin typeface="微软雅黑" panose="020B0503020204020204" pitchFamily="34" charset="-122"/>
                <a:ea typeface="微软雅黑" panose="020B0503020204020204" pitchFamily="34" charset="-122"/>
              </a:rPr>
              <a:t>long double</a:t>
            </a:r>
            <a:endParaRPr kumimoji="1" lang="en-US" altLang="zh-CN" sz="2000" dirty="0">
              <a:solidFill>
                <a:srgbClr val="005DA2"/>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float		32bit</a:t>
            </a:r>
          </a:p>
          <a:p>
            <a:pPr marL="285750" indent="-285750">
              <a:buFont typeface="Arial" panose="020B0604020202020204" pitchFamily="34" charset="0"/>
              <a:buChar char="•"/>
            </a:pP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double	64bit</a:t>
            </a:r>
          </a:p>
          <a:p>
            <a:pPr marL="285750" indent="-285750">
              <a:buFont typeface="Arial" panose="020B0604020202020204" pitchFamily="34" charset="0"/>
              <a:buChar char="•"/>
            </a:pP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long double	&gt;=64bit</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80bit/128bit</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endPar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kumimoji="1" lang="en-US" altLang="zh-CN" dirty="0">
              <a:solidFill>
                <a:srgbClr val="005DA2"/>
              </a:solidFill>
              <a:latin typeface="微软雅黑" panose="020B0503020204020204" pitchFamily="34" charset="-122"/>
              <a:ea typeface="微软雅黑" panose="020B0503020204020204" pitchFamily="34" charset="-122"/>
            </a:endParaRPr>
          </a:p>
          <a:p>
            <a:r>
              <a:rPr kumimoji="1" lang="zh-CN" altLang="en-US" dirty="0">
                <a:solidFill>
                  <a:srgbClr val="005DA2"/>
                </a:solidFill>
                <a:latin typeface="微软雅黑" panose="020B0503020204020204" pitchFamily="34" charset="-122"/>
                <a:ea typeface="微软雅黑" panose="020B0503020204020204" pitchFamily="34" charset="-122"/>
              </a:rPr>
              <a:t>浮点类型的两种表示方式：</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grpSp>
        <p:nvGrpSpPr>
          <p:cNvPr id="7" name="组合 6">
            <a:extLst>
              <a:ext uri="{FF2B5EF4-FFF2-40B4-BE49-F238E27FC236}">
                <a16:creationId xmlns:a16="http://schemas.microsoft.com/office/drawing/2014/main" id="{F3417775-1C2D-4460-8E01-557D4D725B92}"/>
              </a:ext>
            </a:extLst>
          </p:cNvPr>
          <p:cNvGrpSpPr/>
          <p:nvPr/>
        </p:nvGrpSpPr>
        <p:grpSpPr>
          <a:xfrm>
            <a:off x="626484" y="2706111"/>
            <a:ext cx="7344816" cy="729735"/>
            <a:chOff x="5813482" y="1421164"/>
            <a:chExt cx="2808312" cy="2414981"/>
          </a:xfrm>
          <a:solidFill>
            <a:schemeClr val="accent2">
              <a:lumMod val="20000"/>
              <a:lumOff val="80000"/>
            </a:schemeClr>
          </a:solidFill>
        </p:grpSpPr>
        <p:sp>
          <p:nvSpPr>
            <p:cNvPr id="10" name="矩形 9">
              <a:extLst>
                <a:ext uri="{FF2B5EF4-FFF2-40B4-BE49-F238E27FC236}">
                  <a16:creationId xmlns:a16="http://schemas.microsoft.com/office/drawing/2014/main" id="{9C509349-F6DE-40A7-8D77-ACDCD7717FD2}"/>
                </a:ext>
              </a:extLst>
            </p:cNvPr>
            <p:cNvSpPr/>
            <p:nvPr/>
          </p:nvSpPr>
          <p:spPr>
            <a:xfrm>
              <a:off x="5813482" y="1421164"/>
              <a:ext cx="2808312" cy="2414981"/>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36D170D5-B1F0-4DC3-922E-6875F008A3CD}"/>
                </a:ext>
              </a:extLst>
            </p:cNvPr>
            <p:cNvSpPr txBox="1"/>
            <p:nvPr/>
          </p:nvSpPr>
          <p:spPr>
            <a:xfrm>
              <a:off x="5860955" y="1506210"/>
              <a:ext cx="2713365" cy="1503010"/>
            </a:xfrm>
            <a:prstGeom prst="rect">
              <a:avLst/>
            </a:prstGeom>
            <a:grpFill/>
          </p:spPr>
          <p:txBody>
            <a:bodyPr wrap="square" rtlCol="0">
              <a:spAutoFit/>
            </a:bodyPr>
            <a:lstStyle/>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float a = 10.4;		// </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小数表示：</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10.4</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double b = 2.3e+3;		// </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指数表示：</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2300</a:t>
              </a:r>
            </a:p>
          </p:txBody>
        </p:sp>
      </p:grpSp>
      <p:sp>
        <p:nvSpPr>
          <p:cNvPr id="17" name="文本框 16">
            <a:extLst>
              <a:ext uri="{FF2B5EF4-FFF2-40B4-BE49-F238E27FC236}">
                <a16:creationId xmlns:a16="http://schemas.microsoft.com/office/drawing/2014/main" id="{29C362BB-7996-4EB7-8102-1A7602B5B252}"/>
              </a:ext>
            </a:extLst>
          </p:cNvPr>
          <p:cNvSpPr txBox="1"/>
          <p:nvPr/>
        </p:nvSpPr>
        <p:spPr>
          <a:xfrm>
            <a:off x="580840" y="3616081"/>
            <a:ext cx="4572000" cy="923330"/>
          </a:xfrm>
          <a:prstGeom prst="rect">
            <a:avLst/>
          </a:prstGeom>
          <a:noFill/>
        </p:spPr>
        <p:txBody>
          <a:bodyPr wrap="square">
            <a:spAutoFit/>
          </a:bodyPr>
          <a:lstStyle/>
          <a:p>
            <a:r>
              <a:rPr kumimoji="1" lang="zh-CN" altLang="en-US" dirty="0">
                <a:solidFill>
                  <a:srgbClr val="005DA2"/>
                </a:solidFill>
                <a:latin typeface="微软雅黑" panose="020B0503020204020204" pitchFamily="34" charset="-122"/>
                <a:ea typeface="微软雅黑" panose="020B0503020204020204" pitchFamily="34" charset="-122"/>
              </a:rPr>
              <a:t>浮点数的表示范围：</a:t>
            </a:r>
            <a:endParaRPr kumimoji="1" lang="en-US" altLang="zh-CN" dirty="0">
              <a:solidFill>
                <a:srgbClr val="005DA2"/>
              </a:solidFill>
              <a:latin typeface="微软雅黑" panose="020B0503020204020204" pitchFamily="34" charset="-122"/>
              <a:ea typeface="微软雅黑" panose="020B0503020204020204" pitchFamily="34" charset="-122"/>
            </a:endParaRPr>
          </a:p>
          <a:p>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float	[-2^128, 2^128]</a:t>
            </a:r>
          </a:p>
          <a:p>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double	[-2^1024, 2^1024]</a:t>
            </a:r>
          </a:p>
        </p:txBody>
      </p:sp>
      <p:grpSp>
        <p:nvGrpSpPr>
          <p:cNvPr id="18" name="组合 17">
            <a:extLst>
              <a:ext uri="{FF2B5EF4-FFF2-40B4-BE49-F238E27FC236}">
                <a16:creationId xmlns:a16="http://schemas.microsoft.com/office/drawing/2014/main" id="{881859E8-7B19-4D3E-9D67-383D57F97F1A}"/>
              </a:ext>
            </a:extLst>
          </p:cNvPr>
          <p:cNvGrpSpPr/>
          <p:nvPr/>
        </p:nvGrpSpPr>
        <p:grpSpPr>
          <a:xfrm>
            <a:off x="5451020" y="3676659"/>
            <a:ext cx="2520280" cy="802173"/>
            <a:chOff x="5813482" y="1421166"/>
            <a:chExt cx="2808312" cy="1626628"/>
          </a:xfrm>
          <a:solidFill>
            <a:srgbClr val="FEFFBE"/>
          </a:solidFill>
        </p:grpSpPr>
        <p:sp>
          <p:nvSpPr>
            <p:cNvPr id="19" name="矩形 18">
              <a:extLst>
                <a:ext uri="{FF2B5EF4-FFF2-40B4-BE49-F238E27FC236}">
                  <a16:creationId xmlns:a16="http://schemas.microsoft.com/office/drawing/2014/main" id="{46A7D00A-9BEC-4D3F-B280-0F523624C8E9}"/>
                </a:ext>
              </a:extLst>
            </p:cNvPr>
            <p:cNvSpPr/>
            <p:nvPr/>
          </p:nvSpPr>
          <p:spPr>
            <a:xfrm>
              <a:off x="5813482" y="1421166"/>
              <a:ext cx="2808312" cy="1626628"/>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EA7D95AF-18F3-4443-AA1F-9B98312B7428}"/>
                </a:ext>
              </a:extLst>
            </p:cNvPr>
            <p:cNvSpPr txBox="1"/>
            <p:nvPr/>
          </p:nvSpPr>
          <p:spPr>
            <a:xfrm>
              <a:off x="5870126" y="1475472"/>
              <a:ext cx="2623455" cy="1497846"/>
            </a:xfrm>
            <a:prstGeom prst="rect">
              <a:avLst/>
            </a:prstGeom>
            <a:grpFill/>
          </p:spPr>
          <p:txBody>
            <a:bodyPr wrap="square" rtlCol="0">
              <a:spAutoFit/>
            </a:bodyPr>
            <a:lstStyle/>
            <a:p>
              <a:r>
                <a:rPr lang="zh-CN" altLang="en-US" sz="1400" dirty="0">
                  <a:solidFill>
                    <a:srgbClr val="005DA2"/>
                  </a:solidFill>
                  <a:latin typeface="微软雅黑" panose="020B0503020204020204" pitchFamily="34" charset="-122"/>
                  <a:ea typeface="微软雅黑" panose="020B0503020204020204" pitchFamily="34" charset="-122"/>
                </a:rPr>
                <a:t>知识点</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可通过</a:t>
              </a:r>
              <a:r>
                <a:rPr lang="en-US" altLang="zh-CN" sz="1400" dirty="0" err="1">
                  <a:solidFill>
                    <a:schemeClr val="tx1">
                      <a:lumMod val="75000"/>
                      <a:lumOff val="25000"/>
                    </a:schemeClr>
                  </a:solidFill>
                  <a:latin typeface="微软雅黑" panose="020B0503020204020204" pitchFamily="34" charset="-122"/>
                  <a:ea typeface="微软雅黑" panose="020B0503020204020204" pitchFamily="34" charset="-122"/>
                </a:rPr>
                <a:t>cfloat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头文件获取浮点数的取值范围</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561000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基础类型</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2" name="组合 11">
            <a:extLst>
              <a:ext uri="{FF2B5EF4-FFF2-40B4-BE49-F238E27FC236}">
                <a16:creationId xmlns:a16="http://schemas.microsoft.com/office/drawing/2014/main" id="{5E07E145-E02C-45D5-8A3D-1DB23E84A8B0}"/>
              </a:ext>
            </a:extLst>
          </p:cNvPr>
          <p:cNvGrpSpPr/>
          <p:nvPr/>
        </p:nvGrpSpPr>
        <p:grpSpPr>
          <a:xfrm>
            <a:off x="831632" y="867262"/>
            <a:ext cx="2520280" cy="648072"/>
            <a:chOff x="5813482" y="1421168"/>
            <a:chExt cx="2808312" cy="1314146"/>
          </a:xfrm>
          <a:solidFill>
            <a:srgbClr val="FEFFBE"/>
          </a:solidFill>
        </p:grpSpPr>
        <p:sp>
          <p:nvSpPr>
            <p:cNvPr id="13" name="矩形 12">
              <a:extLst>
                <a:ext uri="{FF2B5EF4-FFF2-40B4-BE49-F238E27FC236}">
                  <a16:creationId xmlns:a16="http://schemas.microsoft.com/office/drawing/2014/main" id="{B5AAC8CC-3D48-4926-AC20-B73648EB35A4}"/>
                </a:ext>
              </a:extLst>
            </p:cNvPr>
            <p:cNvSpPr/>
            <p:nvPr/>
          </p:nvSpPr>
          <p:spPr>
            <a:xfrm>
              <a:off x="5813482" y="1421168"/>
              <a:ext cx="2808312" cy="1314146"/>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0113D806-D2C6-4BEB-862D-5350F8AF4681}"/>
                </a:ext>
              </a:extLst>
            </p:cNvPr>
            <p:cNvSpPr txBox="1"/>
            <p:nvPr/>
          </p:nvSpPr>
          <p:spPr>
            <a:xfrm>
              <a:off x="5870126" y="1475472"/>
              <a:ext cx="2623455" cy="1060974"/>
            </a:xfrm>
            <a:prstGeom prst="rect">
              <a:avLst/>
            </a:prstGeom>
            <a:grpFill/>
          </p:spPr>
          <p:txBody>
            <a:bodyPr wrap="square" rtlCol="0">
              <a:spAutoFit/>
            </a:bodyPr>
            <a:lstStyle/>
            <a:p>
              <a:r>
                <a:rPr lang="zh-CN" altLang="en-US" sz="1400" dirty="0">
                  <a:solidFill>
                    <a:srgbClr val="005DA2"/>
                  </a:solidFill>
                  <a:latin typeface="微软雅黑" panose="020B0503020204020204" pitchFamily="34" charset="-122"/>
                  <a:ea typeface="微软雅黑" panose="020B0503020204020204" pitchFamily="34" charset="-122"/>
                </a:rPr>
                <a:t>延伸阅读</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浮点数在内存中的存储方式</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pic>
        <p:nvPicPr>
          <p:cNvPr id="3" name="图片 2">
            <a:extLst>
              <a:ext uri="{FF2B5EF4-FFF2-40B4-BE49-F238E27FC236}">
                <a16:creationId xmlns:a16="http://schemas.microsoft.com/office/drawing/2014/main" id="{F05560E9-517A-48A8-AB58-E9DA5ACC2D37}"/>
              </a:ext>
            </a:extLst>
          </p:cNvPr>
          <p:cNvPicPr>
            <a:picLocks noChangeAspect="1"/>
          </p:cNvPicPr>
          <p:nvPr/>
        </p:nvPicPr>
        <p:blipFill>
          <a:blip r:embed="rId3"/>
          <a:stretch>
            <a:fillRect/>
          </a:stretch>
        </p:blipFill>
        <p:spPr>
          <a:xfrm>
            <a:off x="857880" y="1977059"/>
            <a:ext cx="6768752" cy="1821654"/>
          </a:xfrm>
          <a:prstGeom prst="rect">
            <a:avLst/>
          </a:prstGeom>
        </p:spPr>
      </p:pic>
      <p:sp>
        <p:nvSpPr>
          <p:cNvPr id="14" name="文本框 13">
            <a:extLst>
              <a:ext uri="{FF2B5EF4-FFF2-40B4-BE49-F238E27FC236}">
                <a16:creationId xmlns:a16="http://schemas.microsoft.com/office/drawing/2014/main" id="{3A403241-E295-4047-9BE9-0212043D30A9}"/>
              </a:ext>
            </a:extLst>
          </p:cNvPr>
          <p:cNvSpPr txBox="1"/>
          <p:nvPr/>
        </p:nvSpPr>
        <p:spPr>
          <a:xfrm>
            <a:off x="1049316" y="1563619"/>
            <a:ext cx="936104" cy="369332"/>
          </a:xfrm>
          <a:prstGeom prst="rect">
            <a:avLst/>
          </a:prstGeom>
          <a:noFill/>
        </p:spPr>
        <p:txBody>
          <a:bodyPr wrap="square">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符号位</a:t>
            </a:r>
            <a:endParaRPr lang="zh-CN" altLang="en-US" dirty="0"/>
          </a:p>
        </p:txBody>
      </p:sp>
      <p:sp>
        <p:nvSpPr>
          <p:cNvPr id="15" name="文本框 14">
            <a:extLst>
              <a:ext uri="{FF2B5EF4-FFF2-40B4-BE49-F238E27FC236}">
                <a16:creationId xmlns:a16="http://schemas.microsoft.com/office/drawing/2014/main" id="{0626D52C-BAD7-4C5B-9169-F38C528FC561}"/>
              </a:ext>
            </a:extLst>
          </p:cNvPr>
          <p:cNvSpPr txBox="1"/>
          <p:nvPr/>
        </p:nvSpPr>
        <p:spPr>
          <a:xfrm>
            <a:off x="2599876" y="1563619"/>
            <a:ext cx="1252043" cy="369332"/>
          </a:xfrm>
          <a:prstGeom prst="rect">
            <a:avLst/>
          </a:prstGeom>
          <a:noFill/>
        </p:spPr>
        <p:txBody>
          <a:bodyPr wrap="square">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指数部分</a:t>
            </a:r>
            <a:endParaRPr lang="zh-CN" altLang="en-US" dirty="0"/>
          </a:p>
        </p:txBody>
      </p:sp>
      <p:sp>
        <p:nvSpPr>
          <p:cNvPr id="17" name="文本框 16">
            <a:extLst>
              <a:ext uri="{FF2B5EF4-FFF2-40B4-BE49-F238E27FC236}">
                <a16:creationId xmlns:a16="http://schemas.microsoft.com/office/drawing/2014/main" id="{6B5AF5E6-4550-451B-886D-C6E19A71D7B8}"/>
              </a:ext>
            </a:extLst>
          </p:cNvPr>
          <p:cNvSpPr txBox="1"/>
          <p:nvPr/>
        </p:nvSpPr>
        <p:spPr>
          <a:xfrm>
            <a:off x="5292083" y="1563619"/>
            <a:ext cx="1252043" cy="369332"/>
          </a:xfrm>
          <a:prstGeom prst="rect">
            <a:avLst/>
          </a:prstGeom>
          <a:noFill/>
        </p:spPr>
        <p:txBody>
          <a:bodyPr wrap="square">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尾数部分</a:t>
            </a:r>
            <a:endParaRPr lang="zh-CN" altLang="en-US" dirty="0"/>
          </a:p>
        </p:txBody>
      </p:sp>
      <p:sp>
        <p:nvSpPr>
          <p:cNvPr id="18" name="文本框 17">
            <a:extLst>
              <a:ext uri="{FF2B5EF4-FFF2-40B4-BE49-F238E27FC236}">
                <a16:creationId xmlns:a16="http://schemas.microsoft.com/office/drawing/2014/main" id="{F51AF2E4-D51C-47BB-9B9E-01905BE90698}"/>
              </a:ext>
            </a:extLst>
          </p:cNvPr>
          <p:cNvSpPr txBox="1"/>
          <p:nvPr/>
        </p:nvSpPr>
        <p:spPr>
          <a:xfrm>
            <a:off x="857880" y="3982393"/>
            <a:ext cx="5760640" cy="923330"/>
          </a:xfrm>
          <a:prstGeom prst="rect">
            <a:avLst/>
          </a:prstGeom>
          <a:noFill/>
        </p:spPr>
        <p:txBody>
          <a:bodyPr wrap="square">
            <a:spAutoFit/>
          </a:bodyPr>
          <a:lstStyle/>
          <a:p>
            <a:pPr marL="285750" indent="-285750">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浮点数有比整数大得多的取值范围</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浮点数的有效精度位数（</a:t>
            </a:r>
            <a:r>
              <a:rPr kumimoji="1" lang="en-US" altLang="zh-CN" dirty="0">
                <a:solidFill>
                  <a:srgbClr val="005DA2"/>
                </a:solidFill>
                <a:latin typeface="微软雅黑" panose="020B0503020204020204" pitchFamily="34" charset="-122"/>
                <a:ea typeface="微软雅黑" panose="020B0503020204020204" pitchFamily="34" charset="-122"/>
              </a:rPr>
              <a:t>float 6</a:t>
            </a:r>
            <a:r>
              <a:rPr kumimoji="1" lang="zh-CN" altLang="en-US" dirty="0">
                <a:solidFill>
                  <a:srgbClr val="005DA2"/>
                </a:solidFill>
                <a:latin typeface="微软雅黑" panose="020B0503020204020204" pitchFamily="34" charset="-122"/>
                <a:ea typeface="微软雅黑" panose="020B0503020204020204" pitchFamily="34" charset="-122"/>
              </a:rPr>
              <a:t>位有效数字）</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浮点数的精度丢失问题</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93205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基础类型</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F51AF2E4-D51C-47BB-9B9E-01905BE90698}"/>
              </a:ext>
            </a:extLst>
          </p:cNvPr>
          <p:cNvSpPr txBox="1"/>
          <p:nvPr/>
        </p:nvSpPr>
        <p:spPr>
          <a:xfrm>
            <a:off x="539552" y="771550"/>
            <a:ext cx="5760640" cy="369332"/>
          </a:xfrm>
          <a:prstGeom prst="rect">
            <a:avLst/>
          </a:prstGeom>
          <a:noFill/>
        </p:spPr>
        <p:txBody>
          <a:bodyPr wrap="square">
            <a:spAutoFit/>
          </a:bodyPr>
          <a:lstStyle/>
          <a:p>
            <a:r>
              <a:rPr kumimoji="1" lang="zh-CN" altLang="en-US" dirty="0">
                <a:solidFill>
                  <a:srgbClr val="005DA2"/>
                </a:solidFill>
                <a:latin typeface="微软雅黑" panose="020B0503020204020204" pitchFamily="34" charset="-122"/>
                <a:ea typeface="微软雅黑" panose="020B0503020204020204" pitchFamily="34" charset="-122"/>
              </a:rPr>
              <a:t>浮点数的精度丢失问题</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grpSp>
        <p:nvGrpSpPr>
          <p:cNvPr id="11" name="组合 10">
            <a:extLst>
              <a:ext uri="{FF2B5EF4-FFF2-40B4-BE49-F238E27FC236}">
                <a16:creationId xmlns:a16="http://schemas.microsoft.com/office/drawing/2014/main" id="{0E55462D-28D6-4CD9-B8DE-3400316E262A}"/>
              </a:ext>
            </a:extLst>
          </p:cNvPr>
          <p:cNvGrpSpPr/>
          <p:nvPr/>
        </p:nvGrpSpPr>
        <p:grpSpPr>
          <a:xfrm>
            <a:off x="683568" y="1149699"/>
            <a:ext cx="3888432" cy="3793601"/>
            <a:chOff x="5813482" y="1421164"/>
            <a:chExt cx="2808312" cy="3108097"/>
          </a:xfrm>
          <a:solidFill>
            <a:schemeClr val="accent2">
              <a:lumMod val="20000"/>
              <a:lumOff val="80000"/>
            </a:schemeClr>
          </a:solidFill>
        </p:grpSpPr>
        <p:sp>
          <p:nvSpPr>
            <p:cNvPr id="19" name="矩形 18">
              <a:extLst>
                <a:ext uri="{FF2B5EF4-FFF2-40B4-BE49-F238E27FC236}">
                  <a16:creationId xmlns:a16="http://schemas.microsoft.com/office/drawing/2014/main" id="{7C5F84C0-1EA3-48BE-BEAD-DEBB652BBC67}"/>
                </a:ext>
              </a:extLst>
            </p:cNvPr>
            <p:cNvSpPr/>
            <p:nvPr/>
          </p:nvSpPr>
          <p:spPr>
            <a:xfrm>
              <a:off x="5813482" y="1421164"/>
              <a:ext cx="2808312" cy="3108097"/>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18152493-F16F-4455-974D-C93A1A5374C6}"/>
                </a:ext>
              </a:extLst>
            </p:cNvPr>
            <p:cNvSpPr txBox="1"/>
            <p:nvPr/>
          </p:nvSpPr>
          <p:spPr>
            <a:xfrm>
              <a:off x="5860955" y="1506210"/>
              <a:ext cx="2713365" cy="2798991"/>
            </a:xfrm>
            <a:prstGeom prst="rect">
              <a:avLst/>
            </a:prstGeom>
            <a:grpFill/>
          </p:spPr>
          <p:txBody>
            <a:bodyPr wrap="square" rtlCol="0">
              <a:spAutoFit/>
            </a:bodyPr>
            <a:lstStyle/>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solidFill>
                    <a:srgbClr val="005DA2"/>
                  </a:solidFill>
                  <a:latin typeface="Times New Roman" panose="02020603050405020304" pitchFamily="18" charset="0"/>
                  <a:ea typeface="微软雅黑" panose="020B0503020204020204" pitchFamily="34" charset="-122"/>
                  <a:cs typeface="Times New Roman" panose="02020603050405020304" pitchFamily="18" charset="0"/>
                </a:rPr>
                <a:t>include</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&lt;iostream&gt;</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using namespace std;</a:t>
              </a:r>
            </a:p>
            <a:p>
              <a:endPar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dirty="0">
                  <a:solidFill>
                    <a:srgbClr val="005DA2"/>
                  </a:solidFill>
                  <a:latin typeface="Times New Roman" panose="02020603050405020304" pitchFamily="18" charset="0"/>
                  <a:ea typeface="微软雅黑" panose="020B0503020204020204" pitchFamily="34" charset="-122"/>
                  <a:cs typeface="Times New Roman" panose="02020603050405020304" pitchFamily="18" charset="0"/>
                </a:rPr>
                <a:t>int</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main() {</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rgbClr val="005DA2"/>
                  </a:solidFill>
                  <a:latin typeface="Times New Roman" panose="02020603050405020304" pitchFamily="18" charset="0"/>
                  <a:ea typeface="微软雅黑" panose="020B0503020204020204" pitchFamily="34" charset="-122"/>
                  <a:cs typeface="Times New Roman" panose="02020603050405020304" pitchFamily="18" charset="0"/>
                </a:rPr>
                <a:t>float</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f = 0.7;</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rgbClr val="005DA2"/>
                  </a:solidFill>
                  <a:latin typeface="Times New Roman" panose="02020603050405020304" pitchFamily="18" charset="0"/>
                  <a:ea typeface="微软雅黑" panose="020B0503020204020204" pitchFamily="34" charset="-122"/>
                  <a:cs typeface="Times New Roman" panose="02020603050405020304" pitchFamily="18" charset="0"/>
                </a:rPr>
                <a:t>if</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(f == 0.7) {</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&lt;&lt; “Yes” &lt;&lt; </a:t>
              </a:r>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 else {</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&lt;&lt; “No” &lt;&lt; </a:t>
              </a:r>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rgbClr val="005DA2"/>
                  </a:solidFill>
                  <a:latin typeface="Times New Roman" panose="02020603050405020304" pitchFamily="18" charset="0"/>
                  <a:ea typeface="微软雅黑" panose="020B0503020204020204" pitchFamily="34" charset="-122"/>
                  <a:cs typeface="Times New Roman" panose="02020603050405020304" pitchFamily="18" charset="0"/>
                </a:rPr>
                <a:t>return</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0;</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p>
          </p:txBody>
        </p:sp>
      </p:grpSp>
      <p:grpSp>
        <p:nvGrpSpPr>
          <p:cNvPr id="7" name="组合 6">
            <a:extLst>
              <a:ext uri="{FF2B5EF4-FFF2-40B4-BE49-F238E27FC236}">
                <a16:creationId xmlns:a16="http://schemas.microsoft.com/office/drawing/2014/main" id="{F4A3F55F-1ACD-2242-A09C-7910564667B7}"/>
              </a:ext>
            </a:extLst>
          </p:cNvPr>
          <p:cNvGrpSpPr/>
          <p:nvPr/>
        </p:nvGrpSpPr>
        <p:grpSpPr>
          <a:xfrm>
            <a:off x="5220072" y="1293058"/>
            <a:ext cx="2664296" cy="1498747"/>
            <a:chOff x="5813482" y="1421168"/>
            <a:chExt cx="2809591" cy="1385022"/>
          </a:xfrm>
          <a:solidFill>
            <a:srgbClr val="FEFFBE"/>
          </a:solidFill>
        </p:grpSpPr>
        <p:sp>
          <p:nvSpPr>
            <p:cNvPr id="8" name="矩形 7">
              <a:extLst>
                <a:ext uri="{FF2B5EF4-FFF2-40B4-BE49-F238E27FC236}">
                  <a16:creationId xmlns:a16="http://schemas.microsoft.com/office/drawing/2014/main" id="{5435B499-4C7B-8A4B-A636-2AF828596407}"/>
                </a:ext>
              </a:extLst>
            </p:cNvPr>
            <p:cNvSpPr/>
            <p:nvPr/>
          </p:nvSpPr>
          <p:spPr>
            <a:xfrm>
              <a:off x="5813482" y="1421168"/>
              <a:ext cx="2809591" cy="1385022"/>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93485AF3-FE29-2C4E-9417-D7206787191A}"/>
                </a:ext>
              </a:extLst>
            </p:cNvPr>
            <p:cNvSpPr txBox="1"/>
            <p:nvPr/>
          </p:nvSpPr>
          <p:spPr>
            <a:xfrm>
              <a:off x="5870126" y="1475472"/>
              <a:ext cx="2623455" cy="1279902"/>
            </a:xfrm>
            <a:prstGeom prst="rect">
              <a:avLst/>
            </a:prstGeom>
            <a:grpFill/>
          </p:spPr>
          <p:txBody>
            <a:bodyPr wrap="square" rtlCol="0">
              <a:spAutoFit/>
            </a:bodyPr>
            <a:lstStyle/>
            <a:p>
              <a:r>
                <a:rPr lang="zh-CN" altLang="en-US" sz="1400" dirty="0">
                  <a:solidFill>
                    <a:srgbClr val="005DA2"/>
                  </a:solidFill>
                  <a:latin typeface="微软雅黑" panose="020B0503020204020204" pitchFamily="34" charset="-122"/>
                  <a:ea typeface="微软雅黑" panose="020B0503020204020204" pitchFamily="34" charset="-122"/>
                </a:rPr>
                <a:t>最佳实践</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p>
            <a:p>
              <a:r>
                <a:rPr lang="zh-CN" altLang="en-US" sz="1400" dirty="0">
                  <a:solidFill>
                    <a:srgbClr val="FF0000"/>
                  </a:solidFill>
                  <a:latin typeface="微软雅黑" panose="020B0503020204020204" pitchFamily="34" charset="-122"/>
                  <a:ea typeface="微软雅黑" panose="020B0503020204020204" pitchFamily="34" charset="-122"/>
                </a:rPr>
                <a:t>禁止使用</a:t>
              </a:r>
              <a:r>
                <a:rPr lang="en-US" altLang="zh-CN" sz="1400" dirty="0">
                  <a:solidFill>
                    <a:srgbClr val="FF0000"/>
                  </a:solidFill>
                  <a:latin typeface="微软雅黑" panose="020B0503020204020204" pitchFamily="34" charset="-122"/>
                  <a:ea typeface="微软雅黑" panose="020B0503020204020204" pitchFamily="34" charset="-122"/>
                </a:rPr>
                <a:t>==</a:t>
              </a:r>
              <a:r>
                <a:rPr lang="zh-CN" altLang="en-US" sz="1400" dirty="0">
                  <a:solidFill>
                    <a:srgbClr val="FF0000"/>
                  </a:solidFill>
                  <a:latin typeface="微软雅黑" panose="020B0503020204020204" pitchFamily="34" charset="-122"/>
                  <a:ea typeface="微软雅黑" panose="020B0503020204020204" pitchFamily="34" charset="-122"/>
                </a:rPr>
                <a:t>判断两个浮点数相等</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，应使用浮点数差距小于某个小阈值，例：</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使用</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if</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(abs(f</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0.7)</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&lt;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1e-8)</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替换</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if</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(f</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0.7)</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进行判断</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2" name="组合 1">
            <a:extLst>
              <a:ext uri="{FF2B5EF4-FFF2-40B4-BE49-F238E27FC236}">
                <a16:creationId xmlns:a16="http://schemas.microsoft.com/office/drawing/2014/main" id="{178F8193-4234-3765-77A1-0CDB61871F46}"/>
              </a:ext>
            </a:extLst>
          </p:cNvPr>
          <p:cNvGrpSpPr/>
          <p:nvPr/>
        </p:nvGrpSpPr>
        <p:grpSpPr>
          <a:xfrm>
            <a:off x="5220072" y="3171075"/>
            <a:ext cx="2664296" cy="912843"/>
            <a:chOff x="5813482" y="1421168"/>
            <a:chExt cx="2809591" cy="1385022"/>
          </a:xfrm>
          <a:solidFill>
            <a:srgbClr val="FEFFBE"/>
          </a:solidFill>
        </p:grpSpPr>
        <p:sp>
          <p:nvSpPr>
            <p:cNvPr id="3" name="矩形 2">
              <a:extLst>
                <a:ext uri="{FF2B5EF4-FFF2-40B4-BE49-F238E27FC236}">
                  <a16:creationId xmlns:a16="http://schemas.microsoft.com/office/drawing/2014/main" id="{E88360C6-2234-AC12-FFAB-11A467B62B4E}"/>
                </a:ext>
              </a:extLst>
            </p:cNvPr>
            <p:cNvSpPr/>
            <p:nvPr/>
          </p:nvSpPr>
          <p:spPr>
            <a:xfrm>
              <a:off x="5813482" y="1421168"/>
              <a:ext cx="2809591" cy="1385022"/>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a:extLst>
                <a:ext uri="{FF2B5EF4-FFF2-40B4-BE49-F238E27FC236}">
                  <a16:creationId xmlns:a16="http://schemas.microsoft.com/office/drawing/2014/main" id="{3A61080E-28E2-FA7E-6E70-A5A56FD5F560}"/>
                </a:ext>
              </a:extLst>
            </p:cNvPr>
            <p:cNvSpPr txBox="1"/>
            <p:nvPr/>
          </p:nvSpPr>
          <p:spPr>
            <a:xfrm>
              <a:off x="5870126" y="1475472"/>
              <a:ext cx="2623455" cy="682614"/>
            </a:xfrm>
            <a:prstGeom prst="rect">
              <a:avLst/>
            </a:prstGeom>
            <a:grpFill/>
          </p:spPr>
          <p:txBody>
            <a:bodyPr wrap="square" rtlCol="0">
              <a:spAutoFit/>
            </a:bodyPr>
            <a:lstStyle/>
            <a:p>
              <a:r>
                <a:rPr lang="zh-CN" altLang="en-US" sz="1400" dirty="0">
                  <a:solidFill>
                    <a:srgbClr val="005DA2"/>
                  </a:solidFill>
                  <a:latin typeface="微软雅黑" panose="020B0503020204020204" pitchFamily="34" charset="-122"/>
                  <a:ea typeface="微软雅黑" panose="020B0503020204020204" pitchFamily="34" charset="-122"/>
                </a:rPr>
                <a:t>思考</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使用如果将</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if</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(f</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0.7)</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改为</a:t>
              </a:r>
              <a:r>
                <a:rPr lang="en-US" altLang="zh-CN" sz="1400" dirty="0">
                  <a:solidFill>
                    <a:srgbClr val="FF0000"/>
                  </a:solidFill>
                  <a:latin typeface="微软雅黑" panose="020B0503020204020204" pitchFamily="34" charset="-122"/>
                  <a:ea typeface="微软雅黑" panose="020B0503020204020204" pitchFamily="34" charset="-122"/>
                </a:rPr>
                <a:t>if</a:t>
              </a:r>
              <a:r>
                <a:rPr lang="zh-CN" altLang="en-US" sz="1400" dirty="0">
                  <a:solidFill>
                    <a:srgbClr val="FF0000"/>
                  </a:solidFill>
                  <a:latin typeface="微软雅黑" panose="020B0503020204020204" pitchFamily="34" charset="-122"/>
                  <a:ea typeface="微软雅黑" panose="020B0503020204020204" pitchFamily="34" charset="-122"/>
                </a:rPr>
                <a:t> </a:t>
              </a:r>
              <a:r>
                <a:rPr lang="en-US" altLang="zh-CN" sz="1400" dirty="0">
                  <a:solidFill>
                    <a:srgbClr val="FF0000"/>
                  </a:solidFill>
                  <a:latin typeface="微软雅黑" panose="020B0503020204020204" pitchFamily="34" charset="-122"/>
                  <a:ea typeface="微软雅黑" panose="020B0503020204020204" pitchFamily="34" charset="-122"/>
                </a:rPr>
                <a:t>(f</a:t>
              </a:r>
              <a:r>
                <a:rPr lang="zh-CN" altLang="en-US" sz="1400" dirty="0">
                  <a:solidFill>
                    <a:srgbClr val="FF0000"/>
                  </a:solidFill>
                  <a:latin typeface="微软雅黑" panose="020B0503020204020204" pitchFamily="34" charset="-122"/>
                  <a:ea typeface="微软雅黑" panose="020B0503020204020204" pitchFamily="34" charset="-122"/>
                </a:rPr>
                <a:t> </a:t>
              </a:r>
              <a:r>
                <a:rPr lang="en-US" altLang="zh-CN" sz="1400" dirty="0">
                  <a:solidFill>
                    <a:srgbClr val="FF0000"/>
                  </a:solidFill>
                  <a:latin typeface="微软雅黑" panose="020B0503020204020204" pitchFamily="34" charset="-122"/>
                  <a:ea typeface="微软雅黑" panose="020B0503020204020204" pitchFamily="34" charset="-122"/>
                </a:rPr>
                <a:t>==</a:t>
              </a:r>
              <a:r>
                <a:rPr lang="zh-CN" altLang="en-US" sz="1400" dirty="0">
                  <a:solidFill>
                    <a:srgbClr val="FF0000"/>
                  </a:solidFill>
                  <a:latin typeface="微软雅黑" panose="020B0503020204020204" pitchFamily="34" charset="-122"/>
                  <a:ea typeface="微软雅黑" panose="020B0503020204020204" pitchFamily="34" charset="-122"/>
                </a:rPr>
                <a:t> </a:t>
              </a:r>
              <a:r>
                <a:rPr lang="en-US" altLang="zh-CN" sz="1400" dirty="0">
                  <a:solidFill>
                    <a:srgbClr val="FF0000"/>
                  </a:solidFill>
                  <a:latin typeface="微软雅黑" panose="020B0503020204020204" pitchFamily="34" charset="-122"/>
                  <a:ea typeface="微软雅黑" panose="020B0503020204020204" pitchFamily="34" charset="-122"/>
                </a:rPr>
                <a:t>0.7f)</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会出现什么情况？</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633468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基础类型</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A1BD0402-44F9-426D-5A13-B2A2E8323C87}"/>
              </a:ext>
            </a:extLst>
          </p:cNvPr>
          <p:cNvPicPr>
            <a:picLocks noChangeAspect="1"/>
          </p:cNvPicPr>
          <p:nvPr/>
        </p:nvPicPr>
        <p:blipFill>
          <a:blip r:embed="rId3"/>
          <a:stretch>
            <a:fillRect/>
          </a:stretch>
        </p:blipFill>
        <p:spPr>
          <a:xfrm>
            <a:off x="2474089" y="34920"/>
            <a:ext cx="6669911" cy="5143500"/>
          </a:xfrm>
          <a:prstGeom prst="rect">
            <a:avLst/>
          </a:prstGeom>
        </p:spPr>
      </p:pic>
      <p:sp>
        <p:nvSpPr>
          <p:cNvPr id="5" name="文本框 4">
            <a:extLst>
              <a:ext uri="{FF2B5EF4-FFF2-40B4-BE49-F238E27FC236}">
                <a16:creationId xmlns:a16="http://schemas.microsoft.com/office/drawing/2014/main" id="{6FA30439-1C7A-85DD-C33E-0BD015B9F879}"/>
              </a:ext>
            </a:extLst>
          </p:cNvPr>
          <p:cNvSpPr txBox="1"/>
          <p:nvPr/>
        </p:nvSpPr>
        <p:spPr>
          <a:xfrm>
            <a:off x="683568" y="843558"/>
            <a:ext cx="1728192" cy="646331"/>
          </a:xfrm>
          <a:prstGeom prst="rect">
            <a:avLst/>
          </a:prstGeom>
          <a:noFill/>
        </p:spPr>
        <p:txBody>
          <a:bodyPr wrap="square">
            <a:spAutoFit/>
          </a:bodyPr>
          <a:lstStyle/>
          <a:p>
            <a:r>
              <a:rPr kumimoji="1" lang="zh-CN" altLang="en-US" dirty="0">
                <a:solidFill>
                  <a:srgbClr val="005DA2"/>
                </a:solidFill>
                <a:latin typeface="微软雅黑" panose="020B0503020204020204" pitchFamily="34" charset="-122"/>
                <a:ea typeface="微软雅黑" panose="020B0503020204020204" pitchFamily="34" charset="-122"/>
              </a:rPr>
              <a:t>其他可能见到的浮点类型</a:t>
            </a:r>
            <a:endParaRPr lang="zh-CN" altLang="en-US" dirty="0"/>
          </a:p>
        </p:txBody>
      </p:sp>
    </p:spTree>
    <p:extLst>
      <p:ext uri="{BB962C8B-B14F-4D97-AF65-F5344CB8AC3E}">
        <p14:creationId xmlns:p14="http://schemas.microsoft.com/office/powerpoint/2010/main" val="776562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变量</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A4D58AD2-49D3-4DC8-9E96-501D75B442F5}"/>
              </a:ext>
            </a:extLst>
          </p:cNvPr>
          <p:cNvSpPr txBox="1"/>
          <p:nvPr/>
        </p:nvSpPr>
        <p:spPr>
          <a:xfrm>
            <a:off x="701824" y="771550"/>
            <a:ext cx="4572000" cy="1705403"/>
          </a:xfrm>
          <a:prstGeom prst="rect">
            <a:avLst/>
          </a:prstGeom>
          <a:noFill/>
        </p:spPr>
        <p:txBody>
          <a:bodyPr wrap="square">
            <a:spAutoFit/>
          </a:bodyPr>
          <a:lstStyle/>
          <a:p>
            <a:pPr>
              <a:lnSpc>
                <a:spcPct val="150000"/>
              </a:lnSpc>
            </a:pPr>
            <a:r>
              <a:rPr kumimoji="1" lang="zh-CN" altLang="en-US" dirty="0">
                <a:solidFill>
                  <a:srgbClr val="005DA2"/>
                </a:solidFill>
                <a:latin typeface="微软雅黑" panose="020B0503020204020204" pitchFamily="34" charset="-122"/>
                <a:ea typeface="微软雅黑" panose="020B0503020204020204" pitchFamily="34" charset="-122"/>
              </a:rPr>
              <a:t>程序运行过程中需要感知三类基础信息：</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数据存储在哪儿？</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数据的值是什么？</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数据是什么类型？</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grpSp>
        <p:nvGrpSpPr>
          <p:cNvPr id="14" name="组合 13">
            <a:extLst>
              <a:ext uri="{FF2B5EF4-FFF2-40B4-BE49-F238E27FC236}">
                <a16:creationId xmlns:a16="http://schemas.microsoft.com/office/drawing/2014/main" id="{436EAFD6-AB3D-4FC9-95D3-B33405C0F2BB}"/>
              </a:ext>
            </a:extLst>
          </p:cNvPr>
          <p:cNvGrpSpPr/>
          <p:nvPr/>
        </p:nvGrpSpPr>
        <p:grpSpPr>
          <a:xfrm>
            <a:off x="899592" y="2666548"/>
            <a:ext cx="7344816" cy="864096"/>
            <a:chOff x="5813482" y="1284062"/>
            <a:chExt cx="2808312" cy="1645279"/>
          </a:xfrm>
          <a:solidFill>
            <a:schemeClr val="accent2">
              <a:lumMod val="20000"/>
              <a:lumOff val="80000"/>
            </a:schemeClr>
          </a:solidFill>
        </p:grpSpPr>
        <p:sp>
          <p:nvSpPr>
            <p:cNvPr id="15" name="矩形 14">
              <a:extLst>
                <a:ext uri="{FF2B5EF4-FFF2-40B4-BE49-F238E27FC236}">
                  <a16:creationId xmlns:a16="http://schemas.microsoft.com/office/drawing/2014/main" id="{B18FC6DE-543A-4669-B0EC-8F20A0B8DEA8}"/>
                </a:ext>
              </a:extLst>
            </p:cNvPr>
            <p:cNvSpPr/>
            <p:nvPr/>
          </p:nvSpPr>
          <p:spPr>
            <a:xfrm>
              <a:off x="5813482" y="1284062"/>
              <a:ext cx="2808312" cy="1645279"/>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BCB5A93C-35F7-48DB-85AA-B25CF2DFEFF6}"/>
                </a:ext>
              </a:extLst>
            </p:cNvPr>
            <p:cNvSpPr txBox="1"/>
            <p:nvPr/>
          </p:nvSpPr>
          <p:spPr>
            <a:xfrm>
              <a:off x="5860955" y="1435492"/>
              <a:ext cx="2713365" cy="1230644"/>
            </a:xfrm>
            <a:prstGeom prst="rect">
              <a:avLst/>
            </a:prstGeom>
            <a:grpFill/>
          </p:spPr>
          <p:txBody>
            <a:bodyPr wrap="square" rtlCol="0">
              <a:spAutoFit/>
            </a:bodyPr>
            <a:lstStyle/>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int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age</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5;</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double</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height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103.5;</a:t>
              </a:r>
            </a:p>
          </p:txBody>
        </p:sp>
      </p:grpSp>
      <p:grpSp>
        <p:nvGrpSpPr>
          <p:cNvPr id="7" name="组合 6">
            <a:extLst>
              <a:ext uri="{FF2B5EF4-FFF2-40B4-BE49-F238E27FC236}">
                <a16:creationId xmlns:a16="http://schemas.microsoft.com/office/drawing/2014/main" id="{7C18C946-A3BB-544B-A2E8-3034AF38773B}"/>
              </a:ext>
            </a:extLst>
          </p:cNvPr>
          <p:cNvGrpSpPr/>
          <p:nvPr/>
        </p:nvGrpSpPr>
        <p:grpSpPr>
          <a:xfrm>
            <a:off x="3563888" y="4011910"/>
            <a:ext cx="4680520" cy="576064"/>
            <a:chOff x="5813482" y="1421166"/>
            <a:chExt cx="2808312" cy="1626628"/>
          </a:xfrm>
          <a:solidFill>
            <a:srgbClr val="FEFFBE"/>
          </a:solidFill>
        </p:grpSpPr>
        <p:sp>
          <p:nvSpPr>
            <p:cNvPr id="8" name="矩形 7">
              <a:extLst>
                <a:ext uri="{FF2B5EF4-FFF2-40B4-BE49-F238E27FC236}">
                  <a16:creationId xmlns:a16="http://schemas.microsoft.com/office/drawing/2014/main" id="{833517EE-6689-0B43-8AFC-A41D9FF51FE3}"/>
                </a:ext>
              </a:extLst>
            </p:cNvPr>
            <p:cNvSpPr/>
            <p:nvPr/>
          </p:nvSpPr>
          <p:spPr>
            <a:xfrm>
              <a:off x="5813482" y="1421166"/>
              <a:ext cx="2808312" cy="1626628"/>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B32A78A8-7212-A14F-B21E-B49223395A6E}"/>
                </a:ext>
              </a:extLst>
            </p:cNvPr>
            <p:cNvSpPr txBox="1"/>
            <p:nvPr/>
          </p:nvSpPr>
          <p:spPr>
            <a:xfrm>
              <a:off x="5870126" y="1475472"/>
              <a:ext cx="2623455" cy="1497846"/>
            </a:xfrm>
            <a:prstGeom prst="rect">
              <a:avLst/>
            </a:prstGeom>
            <a:grpFill/>
          </p:spPr>
          <p:txBody>
            <a:bodyPr wrap="square" rtlCol="0">
              <a:spAutoFit/>
            </a:bodyPr>
            <a:lstStyle/>
            <a:p>
              <a:r>
                <a:rPr lang="zh-CN" altLang="en-US" sz="1400" dirty="0">
                  <a:solidFill>
                    <a:srgbClr val="005DA2"/>
                  </a:solidFill>
                  <a:latin typeface="微软雅黑" panose="020B0503020204020204" pitchFamily="34" charset="-122"/>
                  <a:ea typeface="微软雅黑" panose="020B0503020204020204" pitchFamily="34" charset="-122"/>
                </a:rPr>
                <a:t>知识点</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p>
            <a:p>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是一种</a:t>
              </a:r>
              <a:r>
                <a:rPr lang="zh-CN" altLang="en-US" sz="1400" dirty="0">
                  <a:solidFill>
                    <a:srgbClr val="FF0000"/>
                  </a:solidFill>
                  <a:latin typeface="微软雅黑" panose="020B0503020204020204" pitchFamily="34" charset="-122"/>
                  <a:ea typeface="微软雅黑" panose="020B0503020204020204" pitchFamily="34" charset="-122"/>
                </a:rPr>
                <a:t>静态类型</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语言，编译阶段会进行</a:t>
              </a:r>
              <a:r>
                <a:rPr lang="zh-CN" altLang="en-US" sz="1400" dirty="0">
                  <a:solidFill>
                    <a:srgbClr val="FF0000"/>
                  </a:solidFill>
                  <a:latin typeface="微软雅黑" panose="020B0503020204020204" pitchFamily="34" charset="-122"/>
                  <a:ea typeface="微软雅黑" panose="020B0503020204020204" pitchFamily="34" charset="-122"/>
                </a:rPr>
                <a:t>类型检查</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904801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变量</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A4D58AD2-49D3-4DC8-9E96-501D75B442F5}"/>
              </a:ext>
            </a:extLst>
          </p:cNvPr>
          <p:cNvSpPr txBox="1"/>
          <p:nvPr/>
        </p:nvSpPr>
        <p:spPr>
          <a:xfrm>
            <a:off x="701824" y="771550"/>
            <a:ext cx="7902624" cy="2120902"/>
          </a:xfrm>
          <a:prstGeom prst="rect">
            <a:avLst/>
          </a:prstGeom>
          <a:noFill/>
        </p:spPr>
        <p:txBody>
          <a:bodyPr wrap="square">
            <a:spAutoFit/>
          </a:bodyPr>
          <a:lstStyle/>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标识符由字母、数字、下划线组成，长度无限制</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标识符首字母不允许是数字</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标识符大小写敏感的</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en-US" altLang="zh-CN" dirty="0">
                <a:solidFill>
                  <a:srgbClr val="005DA2"/>
                </a:solidFill>
                <a:latin typeface="微软雅黑" panose="020B0503020204020204" pitchFamily="34" charset="-122"/>
                <a:ea typeface="微软雅黑" panose="020B0503020204020204" pitchFamily="34" charset="-122"/>
              </a:rPr>
              <a:t>C++</a:t>
            </a:r>
            <a:r>
              <a:rPr kumimoji="1" lang="zh-CN" altLang="en-US" dirty="0">
                <a:solidFill>
                  <a:srgbClr val="005DA2"/>
                </a:solidFill>
                <a:latin typeface="微软雅黑" panose="020B0503020204020204" pitchFamily="34" charset="-122"/>
                <a:ea typeface="微软雅黑" panose="020B0503020204020204" pitchFamily="34" charset="-122"/>
              </a:rPr>
              <a:t>保留的关键字（保留字）不允许作为变量名</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en-US" altLang="zh-CN" dirty="0">
                <a:solidFill>
                  <a:srgbClr val="005DA2"/>
                </a:solidFill>
                <a:latin typeface="微软雅黑" panose="020B0503020204020204" pitchFamily="34" charset="-122"/>
                <a:ea typeface="微软雅黑" panose="020B0503020204020204" pitchFamily="34" charset="-122"/>
              </a:rPr>
              <a:t>__</a:t>
            </a:r>
            <a:r>
              <a:rPr kumimoji="1" lang="zh-CN" altLang="en-US" dirty="0">
                <a:solidFill>
                  <a:srgbClr val="005DA2"/>
                </a:solidFill>
                <a:latin typeface="微软雅黑" panose="020B0503020204020204" pitchFamily="34" charset="-122"/>
                <a:ea typeface="微软雅黑" panose="020B0503020204020204" pitchFamily="34" charset="-122"/>
              </a:rPr>
              <a:t>开头或</a:t>
            </a:r>
            <a:r>
              <a:rPr kumimoji="1" lang="en-US" altLang="zh-CN" dirty="0">
                <a:solidFill>
                  <a:srgbClr val="005DA2"/>
                </a:solidFill>
                <a:latin typeface="微软雅黑" panose="020B0503020204020204" pitchFamily="34" charset="-122"/>
                <a:ea typeface="微软雅黑" panose="020B0503020204020204" pitchFamily="34" charset="-122"/>
              </a:rPr>
              <a:t>_</a:t>
            </a:r>
            <a:r>
              <a:rPr kumimoji="1" lang="zh-CN" altLang="en-US" dirty="0">
                <a:solidFill>
                  <a:srgbClr val="005DA2"/>
                </a:solidFill>
                <a:latin typeface="微软雅黑" panose="020B0503020204020204" pitchFamily="34" charset="-122"/>
                <a:ea typeface="微软雅黑" panose="020B0503020204020204" pitchFamily="34" charset="-122"/>
              </a:rPr>
              <a:t>紧连大写字母开头的标识符预留为标准库使用，一般不建议使用</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0CC300BF-2B49-C01B-50BE-9A2A27D7325D}"/>
              </a:ext>
            </a:extLst>
          </p:cNvPr>
          <p:cNvGrpSpPr/>
          <p:nvPr/>
        </p:nvGrpSpPr>
        <p:grpSpPr>
          <a:xfrm>
            <a:off x="755576" y="3003798"/>
            <a:ext cx="7344816" cy="1939503"/>
            <a:chOff x="5813482" y="1421168"/>
            <a:chExt cx="2808312" cy="3692899"/>
          </a:xfrm>
          <a:solidFill>
            <a:schemeClr val="accent2">
              <a:lumMod val="20000"/>
              <a:lumOff val="80000"/>
            </a:schemeClr>
          </a:solidFill>
        </p:grpSpPr>
        <p:sp>
          <p:nvSpPr>
            <p:cNvPr id="3" name="矩形 2">
              <a:extLst>
                <a:ext uri="{FF2B5EF4-FFF2-40B4-BE49-F238E27FC236}">
                  <a16:creationId xmlns:a16="http://schemas.microsoft.com/office/drawing/2014/main" id="{5D3BD5B0-0018-26AB-5D46-DF3D48C747FF}"/>
                </a:ext>
              </a:extLst>
            </p:cNvPr>
            <p:cNvSpPr/>
            <p:nvPr/>
          </p:nvSpPr>
          <p:spPr>
            <a:xfrm>
              <a:off x="5813482" y="1421168"/>
              <a:ext cx="2808312" cy="3692899"/>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a:extLst>
                <a:ext uri="{FF2B5EF4-FFF2-40B4-BE49-F238E27FC236}">
                  <a16:creationId xmlns:a16="http://schemas.microsoft.com/office/drawing/2014/main" id="{963FDD56-E0BD-2D58-B467-A0BB5B7DBF6F}"/>
                </a:ext>
              </a:extLst>
            </p:cNvPr>
            <p:cNvSpPr txBox="1"/>
            <p:nvPr/>
          </p:nvSpPr>
          <p:spPr>
            <a:xfrm>
              <a:off x="5860955" y="1645621"/>
              <a:ext cx="2713365" cy="3340314"/>
            </a:xfrm>
            <a:prstGeom prst="rect">
              <a:avLst/>
            </a:prstGeom>
            <a:grpFill/>
          </p:spPr>
          <p:txBody>
            <a:bodyPr wrap="square" rtlCol="0">
              <a:spAutoFit/>
            </a:bodyPr>
            <a:lstStyle/>
            <a:p>
              <a:r>
                <a:rPr lang="en-US" altLang="zh-CN"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int</a:t>
              </a:r>
              <a:r>
                <a:rPr lang="zh-CN" altLang="en-US"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age</a:t>
              </a:r>
              <a:r>
                <a:rPr lang="zh-CN" altLang="en-US"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 正确</a:t>
              </a:r>
              <a:endParaRPr lang="en-US" altLang="zh-CN"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double</a:t>
              </a:r>
              <a:r>
                <a:rPr lang="zh-CN" altLang="en-US"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age_</a:t>
              </a:r>
              <a:r>
                <a:rPr lang="zh-CN" altLang="en-US"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5.5;</a:t>
              </a:r>
              <a:r>
                <a:rPr lang="zh-CN" altLang="en-US"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 正确</a:t>
              </a:r>
              <a:endParaRPr lang="en-US" altLang="zh-CN"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float</a:t>
              </a:r>
              <a:r>
                <a:rPr lang="zh-CN" altLang="en-US"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age_6</a:t>
              </a:r>
              <a:r>
                <a:rPr lang="zh-CN" altLang="en-US"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6.5;		//</a:t>
              </a:r>
              <a:r>
                <a:rPr lang="zh-CN" altLang="en-US"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 正确</a:t>
              </a:r>
              <a:endParaRPr lang="en-US" altLang="zh-CN"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int</a:t>
              </a:r>
              <a:r>
                <a:rPr lang="zh-CN" altLang="en-US"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6age</a:t>
              </a:r>
              <a:r>
                <a:rPr lang="zh-CN" altLang="en-US"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6;		//</a:t>
              </a:r>
              <a:r>
                <a:rPr lang="zh-CN" altLang="en-US"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错误</a:t>
              </a:r>
              <a:endParaRPr lang="en-US" altLang="zh-CN"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int</a:t>
              </a:r>
              <a:r>
                <a:rPr lang="zh-CN" altLang="en-US"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age$</a:t>
              </a:r>
              <a:r>
                <a:rPr lang="zh-CN" altLang="en-US"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6;		//</a:t>
              </a:r>
              <a:r>
                <a:rPr lang="zh-CN" altLang="en-US"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错误</a:t>
              </a:r>
              <a:endParaRPr lang="en-US" altLang="zh-CN"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int</a:t>
              </a:r>
              <a:r>
                <a:rPr lang="zh-CN" altLang="en-US"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age@</a:t>
              </a:r>
              <a:r>
                <a:rPr lang="zh-CN" altLang="en-US"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6;		//</a:t>
              </a:r>
              <a:r>
                <a:rPr lang="zh-CN" altLang="en-US"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错误</a:t>
              </a:r>
              <a:endParaRPr lang="en-US" altLang="zh-CN"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410739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变量</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A4D58AD2-49D3-4DC8-9E96-501D75B442F5}"/>
              </a:ext>
            </a:extLst>
          </p:cNvPr>
          <p:cNvSpPr txBox="1"/>
          <p:nvPr/>
        </p:nvSpPr>
        <p:spPr>
          <a:xfrm>
            <a:off x="701824" y="771550"/>
            <a:ext cx="7902624" cy="458908"/>
          </a:xfrm>
          <a:prstGeom prst="rect">
            <a:avLst/>
          </a:prstGeom>
          <a:noFill/>
        </p:spPr>
        <p:txBody>
          <a:bodyPr wrap="square">
            <a:spAutoFit/>
          </a:bodyPr>
          <a:lstStyle/>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关键字</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pic>
        <p:nvPicPr>
          <p:cNvPr id="7" name="图片 6" descr="表格&#10;&#10;描述已自动生成">
            <a:extLst>
              <a:ext uri="{FF2B5EF4-FFF2-40B4-BE49-F238E27FC236}">
                <a16:creationId xmlns:a16="http://schemas.microsoft.com/office/drawing/2014/main" id="{2D46C12F-0936-D74C-AF16-41DEE6B456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133570" y="193756"/>
            <a:ext cx="3987912" cy="5143500"/>
          </a:xfrm>
          <a:prstGeom prst="rect">
            <a:avLst/>
          </a:prstGeom>
        </p:spPr>
      </p:pic>
    </p:spTree>
    <p:extLst>
      <p:ext uri="{BB962C8B-B14F-4D97-AF65-F5344CB8AC3E}">
        <p14:creationId xmlns:p14="http://schemas.microsoft.com/office/powerpoint/2010/main" val="3757869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变量</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A4D58AD2-49D3-4DC8-9E96-501D75B442F5}"/>
              </a:ext>
            </a:extLst>
          </p:cNvPr>
          <p:cNvSpPr txBox="1"/>
          <p:nvPr/>
        </p:nvSpPr>
        <p:spPr>
          <a:xfrm>
            <a:off x="701824" y="771550"/>
            <a:ext cx="7902624" cy="458908"/>
          </a:xfrm>
          <a:prstGeom prst="rect">
            <a:avLst/>
          </a:prstGeom>
          <a:noFill/>
        </p:spPr>
        <p:txBody>
          <a:bodyPr wrap="square">
            <a:spAutoFit/>
          </a:bodyPr>
          <a:lstStyle/>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命名规范</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9FF7FE65-9956-6E41-B9B8-1DB438861D77}"/>
              </a:ext>
            </a:extLst>
          </p:cNvPr>
          <p:cNvPicPr>
            <a:picLocks noChangeAspect="1"/>
          </p:cNvPicPr>
          <p:nvPr/>
        </p:nvPicPr>
        <p:blipFill>
          <a:blip r:embed="rId3"/>
          <a:stretch>
            <a:fillRect/>
          </a:stretch>
        </p:blipFill>
        <p:spPr>
          <a:xfrm>
            <a:off x="1043608" y="1230458"/>
            <a:ext cx="6571964" cy="2698832"/>
          </a:xfrm>
          <a:prstGeom prst="rect">
            <a:avLst/>
          </a:prstGeom>
        </p:spPr>
      </p:pic>
      <p:grpSp>
        <p:nvGrpSpPr>
          <p:cNvPr id="6" name="组合 5">
            <a:extLst>
              <a:ext uri="{FF2B5EF4-FFF2-40B4-BE49-F238E27FC236}">
                <a16:creationId xmlns:a16="http://schemas.microsoft.com/office/drawing/2014/main" id="{59BB92D9-95F6-F240-A342-C1674398DDDF}"/>
              </a:ext>
            </a:extLst>
          </p:cNvPr>
          <p:cNvGrpSpPr/>
          <p:nvPr/>
        </p:nvGrpSpPr>
        <p:grpSpPr>
          <a:xfrm>
            <a:off x="1593286" y="4080213"/>
            <a:ext cx="5472608" cy="615970"/>
            <a:chOff x="5813482" y="1421168"/>
            <a:chExt cx="2809591" cy="1385022"/>
          </a:xfrm>
          <a:solidFill>
            <a:srgbClr val="FEFFBE"/>
          </a:solidFill>
        </p:grpSpPr>
        <p:sp>
          <p:nvSpPr>
            <p:cNvPr id="8" name="矩形 7">
              <a:extLst>
                <a:ext uri="{FF2B5EF4-FFF2-40B4-BE49-F238E27FC236}">
                  <a16:creationId xmlns:a16="http://schemas.microsoft.com/office/drawing/2014/main" id="{588AA3E6-0BEB-5B4F-BD7B-07BD6A0D9B05}"/>
                </a:ext>
              </a:extLst>
            </p:cNvPr>
            <p:cNvSpPr/>
            <p:nvPr/>
          </p:nvSpPr>
          <p:spPr>
            <a:xfrm>
              <a:off x="5813482" y="1421168"/>
              <a:ext cx="2809591" cy="1385022"/>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9807B6A-3A7E-C449-B071-4FA340651AE7}"/>
                </a:ext>
              </a:extLst>
            </p:cNvPr>
            <p:cNvSpPr txBox="1"/>
            <p:nvPr/>
          </p:nvSpPr>
          <p:spPr>
            <a:xfrm>
              <a:off x="5870126" y="1475472"/>
              <a:ext cx="2623455" cy="682614"/>
            </a:xfrm>
            <a:prstGeom prst="rect">
              <a:avLst/>
            </a:prstGeom>
            <a:grpFill/>
          </p:spPr>
          <p:txBody>
            <a:bodyPr wrap="square" rtlCol="0">
              <a:spAutoFit/>
            </a:bodyPr>
            <a:lstStyle/>
            <a:p>
              <a:r>
                <a:rPr lang="zh-CN" altLang="en-US" sz="1400" dirty="0">
                  <a:solidFill>
                    <a:srgbClr val="005DA2"/>
                  </a:solidFill>
                  <a:latin typeface="微软雅黑" panose="020B0503020204020204" pitchFamily="34" charset="-122"/>
                  <a:ea typeface="微软雅黑" panose="020B0503020204020204" pitchFamily="34" charset="-122"/>
                </a:rPr>
                <a:t>最佳实践</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公司和组织内部应统一命名规范，代码风格保持一致</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419271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变量</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A4D58AD2-49D3-4DC8-9E96-501D75B442F5}"/>
              </a:ext>
            </a:extLst>
          </p:cNvPr>
          <p:cNvSpPr txBox="1"/>
          <p:nvPr/>
        </p:nvSpPr>
        <p:spPr>
          <a:xfrm>
            <a:off x="701824" y="771550"/>
            <a:ext cx="7470576" cy="1705403"/>
          </a:xfrm>
          <a:prstGeom prst="rect">
            <a:avLst/>
          </a:prstGeom>
          <a:noFill/>
        </p:spPr>
        <p:txBody>
          <a:bodyPr wrap="square">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C++</a:t>
            </a:r>
            <a:r>
              <a:rPr kumimoji="1" lang="zh-CN" altLang="en-US" dirty="0">
                <a:solidFill>
                  <a:srgbClr val="005DA2"/>
                </a:solidFill>
                <a:latin typeface="微软雅黑" panose="020B0503020204020204" pitchFamily="34" charset="-122"/>
                <a:ea typeface="微软雅黑" panose="020B0503020204020204" pitchFamily="34" charset="-122"/>
              </a:rPr>
              <a:t>提供了三种变量初始化语法：</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传统</a:t>
            </a:r>
            <a:r>
              <a:rPr kumimoji="1" lang="en-US" altLang="zh-CN" dirty="0">
                <a:solidFill>
                  <a:srgbClr val="005DA2"/>
                </a:solidFill>
                <a:latin typeface="微软雅黑" panose="020B0503020204020204" pitchFamily="34" charset="-122"/>
                <a:ea typeface="微软雅黑" panose="020B0503020204020204" pitchFamily="34" charset="-122"/>
              </a:rPr>
              <a:t>C</a:t>
            </a:r>
            <a:r>
              <a:rPr kumimoji="1" lang="zh-CN" altLang="en-US" dirty="0">
                <a:solidFill>
                  <a:srgbClr val="005DA2"/>
                </a:solidFill>
                <a:latin typeface="微软雅黑" panose="020B0503020204020204" pitchFamily="34" charset="-122"/>
                <a:ea typeface="微软雅黑" panose="020B0503020204020204" pitchFamily="34" charset="-122"/>
              </a:rPr>
              <a:t>语言</a:t>
            </a:r>
            <a:r>
              <a:rPr kumimoji="1" lang="en-US" altLang="zh-CN" dirty="0">
                <a:solidFill>
                  <a:srgbClr val="005DA2"/>
                </a:solidFill>
                <a:latin typeface="微软雅黑" panose="020B0503020204020204" pitchFamily="34" charset="-122"/>
                <a:ea typeface="微软雅黑" panose="020B0503020204020204" pitchFamily="34" charset="-122"/>
              </a:rPr>
              <a:t>=</a:t>
            </a:r>
            <a:r>
              <a:rPr kumimoji="1" lang="zh-CN" altLang="en-US" dirty="0">
                <a:solidFill>
                  <a:srgbClr val="005DA2"/>
                </a:solidFill>
                <a:latin typeface="微软雅黑" panose="020B0503020204020204" pitchFamily="34" charset="-122"/>
                <a:ea typeface="微软雅黑" panose="020B0503020204020204" pitchFamily="34" charset="-122"/>
              </a:rPr>
              <a:t>初始化语法</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小括号参数初始化语法</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列表初始化语法（</a:t>
            </a:r>
            <a:r>
              <a:rPr kumimoji="1" lang="en-US" altLang="zh-CN" dirty="0">
                <a:solidFill>
                  <a:srgbClr val="005DA2"/>
                </a:solidFill>
                <a:latin typeface="微软雅黑" panose="020B0503020204020204" pitchFamily="34" charset="-122"/>
                <a:ea typeface="微软雅黑" panose="020B0503020204020204" pitchFamily="34" charset="-122"/>
              </a:rPr>
              <a:t>C++11</a:t>
            </a:r>
            <a:r>
              <a:rPr kumimoji="1" lang="zh-CN" altLang="en-US" dirty="0">
                <a:solidFill>
                  <a:srgbClr val="005DA2"/>
                </a:solidFill>
                <a:latin typeface="微软雅黑" panose="020B0503020204020204" pitchFamily="34" charset="-122"/>
                <a:ea typeface="微软雅黑" panose="020B0503020204020204" pitchFamily="34" charset="-122"/>
              </a:rPr>
              <a:t>引入）</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C82A849D-E33A-4327-8F68-7C636A913C6B}"/>
              </a:ext>
            </a:extLst>
          </p:cNvPr>
          <p:cNvGrpSpPr/>
          <p:nvPr/>
        </p:nvGrpSpPr>
        <p:grpSpPr>
          <a:xfrm>
            <a:off x="854137" y="2787774"/>
            <a:ext cx="7344816" cy="2016224"/>
            <a:chOff x="5813482" y="1421166"/>
            <a:chExt cx="2808312" cy="3683921"/>
          </a:xfrm>
          <a:solidFill>
            <a:schemeClr val="accent2">
              <a:lumMod val="20000"/>
              <a:lumOff val="80000"/>
            </a:schemeClr>
          </a:solidFill>
        </p:grpSpPr>
        <p:sp>
          <p:nvSpPr>
            <p:cNvPr id="6" name="矩形 5">
              <a:extLst>
                <a:ext uri="{FF2B5EF4-FFF2-40B4-BE49-F238E27FC236}">
                  <a16:creationId xmlns:a16="http://schemas.microsoft.com/office/drawing/2014/main" id="{57CD058A-B9A6-46D8-B5AD-DFC9FE0C4CEB}"/>
                </a:ext>
              </a:extLst>
            </p:cNvPr>
            <p:cNvSpPr/>
            <p:nvPr/>
          </p:nvSpPr>
          <p:spPr>
            <a:xfrm>
              <a:off x="5813482" y="1421166"/>
              <a:ext cx="2808312" cy="3683921"/>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48F596DD-B80D-4A55-9D44-F55BCE0D0533}"/>
                </a:ext>
              </a:extLst>
            </p:cNvPr>
            <p:cNvSpPr txBox="1"/>
            <p:nvPr/>
          </p:nvSpPr>
          <p:spPr>
            <a:xfrm>
              <a:off x="5860955" y="1506210"/>
              <a:ext cx="2713365" cy="3205397"/>
            </a:xfrm>
            <a:prstGeom prst="rect">
              <a:avLst/>
            </a:prstGeom>
            <a:grpFill/>
          </p:spPr>
          <p:txBody>
            <a:bodyPr wrap="square" rtlCol="0">
              <a:spAutoFit/>
            </a:bodyPr>
            <a:lstStyle/>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int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赋值运算符初始化</a:t>
              </a:r>
              <a:endPar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int b(1);		// </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括号参数初始化</a:t>
              </a:r>
              <a:endPar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int c{2};		// </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列表初始化</a:t>
              </a:r>
              <a:endPar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int d = {2};	// </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列表初始化</a:t>
              </a:r>
              <a:endPar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int e = {};	// </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列表初始化为</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0</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int f{};		// </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列表初始化为</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0</a:t>
              </a:r>
            </a:p>
          </p:txBody>
        </p:sp>
      </p:grpSp>
      <p:grpSp>
        <p:nvGrpSpPr>
          <p:cNvPr id="8" name="组合 7">
            <a:extLst>
              <a:ext uri="{FF2B5EF4-FFF2-40B4-BE49-F238E27FC236}">
                <a16:creationId xmlns:a16="http://schemas.microsoft.com/office/drawing/2014/main" id="{ABAFEA33-8AF9-DE46-A309-E934535B5D3F}"/>
              </a:ext>
            </a:extLst>
          </p:cNvPr>
          <p:cNvGrpSpPr/>
          <p:nvPr/>
        </p:nvGrpSpPr>
        <p:grpSpPr>
          <a:xfrm>
            <a:off x="4841775" y="1110648"/>
            <a:ext cx="3600401" cy="1080120"/>
            <a:chOff x="5813482" y="1421166"/>
            <a:chExt cx="2754784" cy="3067249"/>
          </a:xfrm>
          <a:solidFill>
            <a:srgbClr val="FEFFBE"/>
          </a:solidFill>
        </p:grpSpPr>
        <p:sp>
          <p:nvSpPr>
            <p:cNvPr id="9" name="矩形 8">
              <a:extLst>
                <a:ext uri="{FF2B5EF4-FFF2-40B4-BE49-F238E27FC236}">
                  <a16:creationId xmlns:a16="http://schemas.microsoft.com/office/drawing/2014/main" id="{387DE76B-B248-014E-BBA9-010345CACF9B}"/>
                </a:ext>
              </a:extLst>
            </p:cNvPr>
            <p:cNvSpPr/>
            <p:nvPr/>
          </p:nvSpPr>
          <p:spPr>
            <a:xfrm>
              <a:off x="5813482" y="1421166"/>
              <a:ext cx="2754784" cy="3067249"/>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D7E8FB4B-AE90-F145-BCFF-2E886A00F67D}"/>
                </a:ext>
              </a:extLst>
            </p:cNvPr>
            <p:cNvSpPr txBox="1"/>
            <p:nvPr/>
          </p:nvSpPr>
          <p:spPr>
            <a:xfrm>
              <a:off x="5870126" y="1475472"/>
              <a:ext cx="2623455" cy="2808460"/>
            </a:xfrm>
            <a:prstGeom prst="rect">
              <a:avLst/>
            </a:prstGeom>
            <a:grpFill/>
          </p:spPr>
          <p:txBody>
            <a:bodyPr wrap="square" rtlCol="0">
              <a:spAutoFit/>
            </a:bodyPr>
            <a:lstStyle/>
            <a:p>
              <a:r>
                <a:rPr lang="zh-CN" altLang="en-US" sz="1400" dirty="0">
                  <a:solidFill>
                    <a:srgbClr val="005DA2"/>
                  </a:solidFill>
                  <a:latin typeface="微软雅黑" panose="020B0503020204020204" pitchFamily="34" charset="-122"/>
                  <a:ea typeface="微软雅黑" panose="020B0503020204020204" pitchFamily="34" charset="-122"/>
                </a:rPr>
                <a:t>知识点</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p>
            <a:p>
              <a:r>
                <a:rPr lang="zh-CN" altLang="en-US" sz="1400" dirty="0">
                  <a:solidFill>
                    <a:srgbClr val="FF0000"/>
                  </a:solidFill>
                  <a:latin typeface="微软雅黑" panose="020B0503020204020204" pitchFamily="34" charset="-122"/>
                  <a:ea typeface="微软雅黑" panose="020B0503020204020204" pitchFamily="34" charset="-122"/>
                </a:rPr>
                <a:t>初始化不是赋值</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初始化：创建变量时赋予一个初始值</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赋值：擦除对象当前值，以一个新值替代</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052193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0" y="1651830"/>
            <a:ext cx="9144000" cy="1814777"/>
            <a:chOff x="170694" y="177982"/>
            <a:chExt cx="3936004" cy="781165"/>
          </a:xfrm>
        </p:grpSpPr>
        <p:sp>
          <p:nvSpPr>
            <p:cNvPr id="44" name="等腰三角形 43"/>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5" name="等腰三角形 44"/>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6" name="矩形 45"/>
            <p:cNvSpPr/>
            <p:nvPr/>
          </p:nvSpPr>
          <p:spPr>
            <a:xfrm>
              <a:off x="170694" y="261768"/>
              <a:ext cx="3936004" cy="6119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7" name="平行四边形 46"/>
            <p:cNvSpPr/>
            <p:nvPr/>
          </p:nvSpPr>
          <p:spPr>
            <a:xfrm>
              <a:off x="376965" y="178257"/>
              <a:ext cx="1036076" cy="779005"/>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8" name="文本框 6"/>
            <p:cNvSpPr txBox="1"/>
            <p:nvPr/>
          </p:nvSpPr>
          <p:spPr>
            <a:xfrm>
              <a:off x="650907" y="284178"/>
              <a:ext cx="569115" cy="559734"/>
            </a:xfrm>
            <a:prstGeom prst="rect">
              <a:avLst/>
            </a:prstGeom>
            <a:noFill/>
          </p:spPr>
          <p:txBody>
            <a:bodyPr wrap="square" lIns="68580" tIns="34290" rIns="68580" bIns="34290" rtlCol="0">
              <a:spAutoFit/>
            </a:bodyPr>
            <a:lstStyle/>
            <a:p>
              <a:r>
                <a:rPr lang="en-US" altLang="zh-CN" sz="8000">
                  <a:solidFill>
                    <a:schemeClr val="bg1">
                      <a:lumMod val="95000"/>
                    </a:schemeClr>
                  </a:solidFill>
                  <a:latin typeface="Impact" panose="020B0806030902050204" pitchFamily="34" charset="0"/>
                </a:rPr>
                <a:t>03</a:t>
              </a:r>
              <a:endParaRPr lang="zh-CN" altLang="en-US" sz="8000" dirty="0">
                <a:solidFill>
                  <a:schemeClr val="bg1">
                    <a:lumMod val="95000"/>
                  </a:schemeClr>
                </a:solidFill>
                <a:latin typeface="Impact" panose="020B0806030902050204" pitchFamily="34" charset="0"/>
              </a:endParaRPr>
            </a:p>
          </p:txBody>
        </p:sp>
      </p:grpSp>
      <p:sp>
        <p:nvSpPr>
          <p:cNvPr id="49" name="TextBox 48"/>
          <p:cNvSpPr txBox="1"/>
          <p:nvPr/>
        </p:nvSpPr>
        <p:spPr>
          <a:xfrm>
            <a:off x="2977976" y="2046770"/>
            <a:ext cx="5554464" cy="623250"/>
          </a:xfrm>
          <a:prstGeom prst="rect">
            <a:avLst/>
          </a:prstGeom>
          <a:noFill/>
        </p:spPr>
        <p:txBody>
          <a:bodyPr wrap="square" lIns="68584" tIns="34291" rIns="68584" bIns="34291" rtlCol="0">
            <a:spAutoFit/>
          </a:bodyPr>
          <a:lstStyle/>
          <a:p>
            <a:r>
              <a:rPr lang="en-US" altLang="zh-CN" sz="3600" b="1" dirty="0">
                <a:solidFill>
                  <a:schemeClr val="tx1">
                    <a:lumMod val="75000"/>
                    <a:lumOff val="25000"/>
                  </a:schemeClr>
                </a:solidFill>
                <a:latin typeface="微软雅黑" panose="020B0503020204020204" pitchFamily="34" charset="-122"/>
                <a:ea typeface="微软雅黑" panose="020B0503020204020204" pitchFamily="34" charset="-122"/>
              </a:rPr>
              <a:t>C++</a:t>
            </a:r>
            <a:r>
              <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rPr>
              <a:t>类型、变量与运算符</a:t>
            </a:r>
            <a:endParaRPr lang="en-GB" altLang="zh-CN" sz="3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0" name="TextBox 49"/>
          <p:cNvSpPr txBox="1"/>
          <p:nvPr/>
        </p:nvSpPr>
        <p:spPr>
          <a:xfrm>
            <a:off x="2977976" y="2698179"/>
            <a:ext cx="4186312" cy="315473"/>
          </a:xfrm>
          <a:prstGeom prst="rect">
            <a:avLst/>
          </a:prstGeom>
          <a:noFill/>
        </p:spPr>
        <p:txBody>
          <a:bodyPr wrap="square" lIns="68584" tIns="34291" rIns="68584" bIns="34291" rtlCol="0">
            <a:spAutoFit/>
          </a:bodyPr>
          <a:lstStyle/>
          <a:p>
            <a:pPr eaLnBrk="0" hangingPunct="0"/>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C++</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类型、变量、运算符</a:t>
            </a:r>
          </a:p>
        </p:txBody>
      </p:sp>
      <p:grpSp>
        <p:nvGrpSpPr>
          <p:cNvPr id="7" name="组合 6"/>
          <p:cNvGrpSpPr/>
          <p:nvPr/>
        </p:nvGrpSpPr>
        <p:grpSpPr>
          <a:xfrm>
            <a:off x="5940152" y="1274820"/>
            <a:ext cx="432048" cy="432834"/>
            <a:chOff x="6084168" y="1274820"/>
            <a:chExt cx="432048" cy="432834"/>
          </a:xfrm>
        </p:grpSpPr>
        <p:sp>
          <p:nvSpPr>
            <p:cNvPr id="14"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19"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6" name="组合 5"/>
          <p:cNvGrpSpPr/>
          <p:nvPr/>
        </p:nvGrpSpPr>
        <p:grpSpPr>
          <a:xfrm>
            <a:off x="4644008" y="1275213"/>
            <a:ext cx="432048" cy="432048"/>
            <a:chOff x="4788024" y="1275213"/>
            <a:chExt cx="432048" cy="432048"/>
          </a:xfrm>
        </p:grpSpPr>
        <p:sp>
          <p:nvSpPr>
            <p:cNvPr id="17"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20"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9" name="组合 8"/>
          <p:cNvGrpSpPr/>
          <p:nvPr/>
        </p:nvGrpSpPr>
        <p:grpSpPr>
          <a:xfrm>
            <a:off x="5292080" y="1274820"/>
            <a:ext cx="432833" cy="432834"/>
            <a:chOff x="5436096" y="1274820"/>
            <a:chExt cx="432833" cy="432834"/>
          </a:xfrm>
        </p:grpSpPr>
        <p:sp>
          <p:nvSpPr>
            <p:cNvPr id="25"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21"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4" name="组合 3"/>
          <p:cNvGrpSpPr/>
          <p:nvPr/>
        </p:nvGrpSpPr>
        <p:grpSpPr>
          <a:xfrm>
            <a:off x="3347864" y="1274820"/>
            <a:ext cx="432833" cy="432834"/>
            <a:chOff x="3491880" y="1274820"/>
            <a:chExt cx="432833" cy="432834"/>
          </a:xfrm>
        </p:grpSpPr>
        <p:sp>
          <p:nvSpPr>
            <p:cNvPr id="11"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22"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5" name="组合 4"/>
          <p:cNvGrpSpPr/>
          <p:nvPr/>
        </p:nvGrpSpPr>
        <p:grpSpPr>
          <a:xfrm>
            <a:off x="3995936" y="1274820"/>
            <a:ext cx="432833" cy="432834"/>
            <a:chOff x="4139952" y="1274820"/>
            <a:chExt cx="432833" cy="432834"/>
          </a:xfrm>
        </p:grpSpPr>
        <p:sp>
          <p:nvSpPr>
            <p:cNvPr id="24"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23"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latin typeface="Roboto Ligh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800" fill="hold"/>
                                        <p:tgtEl>
                                          <p:spTgt spid="42"/>
                                        </p:tgtEl>
                                        <p:attrNameLst>
                                          <p:attrName>ppt_x</p:attrName>
                                        </p:attrNameLst>
                                      </p:cBhvr>
                                      <p:tavLst>
                                        <p:tav tm="0">
                                          <p:val>
                                            <p:strVal val="0-#ppt_w/2"/>
                                          </p:val>
                                        </p:tav>
                                        <p:tav tm="100000">
                                          <p:val>
                                            <p:strVal val="#ppt_x"/>
                                          </p:val>
                                        </p:tav>
                                      </p:tavLst>
                                    </p:anim>
                                    <p:anim calcmode="lin" valueType="num">
                                      <p:cBhvr additive="base">
                                        <p:cTn id="8" dur="800" fill="hold"/>
                                        <p:tgtEl>
                                          <p:spTgt spid="4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53" presetClass="entr" presetSubtype="16"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nodeType="withEffect">
                                  <p:stCondLst>
                                    <p:cond delay="20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par>
                                <p:cTn id="20" presetID="53" presetClass="entr" presetSubtype="16" fill="hold" nodeType="withEffect">
                                  <p:stCondLst>
                                    <p:cond delay="40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par>
                                <p:cTn id="25" presetID="53" presetClass="entr" presetSubtype="16" fill="hold" nodeType="withEffect">
                                  <p:stCondLst>
                                    <p:cond delay="60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53" presetClass="entr" presetSubtype="16" fill="hold" nodeType="withEffect">
                                  <p:stCondLst>
                                    <p:cond delay="80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fltVal val="0"/>
                                          </p:val>
                                        </p:tav>
                                        <p:tav tm="100000">
                                          <p:val>
                                            <p:strVal val="#ppt_h"/>
                                          </p:val>
                                        </p:tav>
                                      </p:tavLst>
                                    </p:anim>
                                    <p:animEffect transition="in" filter="fade">
                                      <p:cBhvr>
                                        <p:cTn id="34" dur="500"/>
                                        <p:tgtEl>
                                          <p:spTgt spid="7"/>
                                        </p:tgtEl>
                                      </p:cBhvr>
                                    </p:animEffect>
                                  </p:childTnLst>
                                </p:cTn>
                              </p:par>
                            </p:childTnLst>
                          </p:cTn>
                        </p:par>
                        <p:par>
                          <p:cTn id="35" fill="hold">
                            <p:stCondLst>
                              <p:cond delay="2300"/>
                            </p:stCondLst>
                            <p:childTnLst>
                              <p:par>
                                <p:cTn id="36" presetID="22" presetClass="entr" presetSubtype="8" fill="hold" grpId="0" nodeType="afterEffect">
                                  <p:stCondLst>
                                    <p:cond delay="0"/>
                                  </p:stCondLst>
                                  <p:iterate type="lt">
                                    <p:tmPct val="30000"/>
                                  </p:iterate>
                                  <p:childTnLst>
                                    <p:set>
                                      <p:cBhvr>
                                        <p:cTn id="37" dur="1" fill="hold">
                                          <p:stCondLst>
                                            <p:cond delay="0"/>
                                          </p:stCondLst>
                                        </p:cTn>
                                        <p:tgtEl>
                                          <p:spTgt spid="49"/>
                                        </p:tgtEl>
                                        <p:attrNameLst>
                                          <p:attrName>style.visibility</p:attrName>
                                        </p:attrNameLst>
                                      </p:cBhvr>
                                      <p:to>
                                        <p:strVal val="visible"/>
                                      </p:to>
                                    </p:set>
                                    <p:animEffect transition="in" filter="wipe(left)">
                                      <p:cBhvr>
                                        <p:cTn id="38" dur="200"/>
                                        <p:tgtEl>
                                          <p:spTgt spid="49"/>
                                        </p:tgtEl>
                                      </p:cBhvr>
                                    </p:animEffect>
                                  </p:childTnLst>
                                </p:cTn>
                              </p:par>
                              <p:par>
                                <p:cTn id="39" presetID="36" presetClass="emph" presetSubtype="0" fill="hold" grpId="1" nodeType="withEffect">
                                  <p:stCondLst>
                                    <p:cond delay="0"/>
                                  </p:stCondLst>
                                  <p:iterate type="lt">
                                    <p:tmPct val="30000"/>
                                  </p:iterate>
                                  <p:childTnLst>
                                    <p:animScale>
                                      <p:cBhvr>
                                        <p:cTn id="40" dur="50" autoRev="1" fill="hold">
                                          <p:stCondLst>
                                            <p:cond delay="0"/>
                                          </p:stCondLst>
                                        </p:cTn>
                                        <p:tgtEl>
                                          <p:spTgt spid="49"/>
                                        </p:tgtEl>
                                      </p:cBhvr>
                                      <p:to x="80000" y="100000"/>
                                    </p:animScale>
                                    <p:anim by="(#ppt_w*0.10)" calcmode="lin" valueType="num">
                                      <p:cBhvr>
                                        <p:cTn id="41" dur="50" autoRev="1" fill="hold">
                                          <p:stCondLst>
                                            <p:cond delay="0"/>
                                          </p:stCondLst>
                                        </p:cTn>
                                        <p:tgtEl>
                                          <p:spTgt spid="49"/>
                                        </p:tgtEl>
                                        <p:attrNameLst>
                                          <p:attrName>ppt_x</p:attrName>
                                        </p:attrNameLst>
                                      </p:cBhvr>
                                    </p:anim>
                                    <p:anim by="(-#ppt_w*0.10)" calcmode="lin" valueType="num">
                                      <p:cBhvr>
                                        <p:cTn id="42" dur="50" autoRev="1" fill="hold">
                                          <p:stCondLst>
                                            <p:cond delay="0"/>
                                          </p:stCondLst>
                                        </p:cTn>
                                        <p:tgtEl>
                                          <p:spTgt spid="49"/>
                                        </p:tgtEl>
                                        <p:attrNameLst>
                                          <p:attrName>ppt_y</p:attrName>
                                        </p:attrNameLst>
                                      </p:cBhvr>
                                    </p:anim>
                                    <p:animRot by="-480000">
                                      <p:cBhvr>
                                        <p:cTn id="43" dur="50" autoRev="1" fill="hold">
                                          <p:stCondLst>
                                            <p:cond delay="0"/>
                                          </p:stCondLst>
                                        </p:cTn>
                                        <p:tgtEl>
                                          <p:spTgt spid="49"/>
                                        </p:tgtEl>
                                        <p:attrNameLst>
                                          <p:attrName>r</p:attrName>
                                        </p:attrNameLst>
                                      </p:cBhvr>
                                    </p:animRot>
                                  </p:childTnLst>
                                </p:cTn>
                              </p:par>
                            </p:childTnLst>
                          </p:cTn>
                        </p:par>
                        <p:par>
                          <p:cTn id="44" fill="hold">
                            <p:stCondLst>
                              <p:cond delay="3160"/>
                            </p:stCondLst>
                            <p:childTnLst>
                              <p:par>
                                <p:cTn id="45" presetID="22" presetClass="entr" presetSubtype="8" fill="hold" grpId="0" nodeType="afterEffect">
                                  <p:stCondLst>
                                    <p:cond delay="0"/>
                                  </p:stCondLst>
                                  <p:iterate type="lt">
                                    <p:tmPct val="30000"/>
                                  </p:iterate>
                                  <p:childTnLst>
                                    <p:set>
                                      <p:cBhvr>
                                        <p:cTn id="46" dur="1" fill="hold">
                                          <p:stCondLst>
                                            <p:cond delay="0"/>
                                          </p:stCondLst>
                                        </p:cTn>
                                        <p:tgtEl>
                                          <p:spTgt spid="50"/>
                                        </p:tgtEl>
                                        <p:attrNameLst>
                                          <p:attrName>style.visibility</p:attrName>
                                        </p:attrNameLst>
                                      </p:cBhvr>
                                      <p:to>
                                        <p:strVal val="visible"/>
                                      </p:to>
                                    </p:set>
                                    <p:animEffect transition="in" filter="wipe(left)">
                                      <p:cBhvr>
                                        <p:cTn id="47" dur="200"/>
                                        <p:tgtEl>
                                          <p:spTgt spid="50"/>
                                        </p:tgtEl>
                                      </p:cBhvr>
                                    </p:animEffect>
                                  </p:childTnLst>
                                </p:cTn>
                              </p:par>
                              <p:par>
                                <p:cTn id="48" presetID="36" presetClass="emph" presetSubtype="0" fill="hold" grpId="1" nodeType="withEffect">
                                  <p:stCondLst>
                                    <p:cond delay="0"/>
                                  </p:stCondLst>
                                  <p:iterate type="lt">
                                    <p:tmPct val="30000"/>
                                  </p:iterate>
                                  <p:childTnLst>
                                    <p:animScale>
                                      <p:cBhvr>
                                        <p:cTn id="49" dur="50" autoRev="1" fill="hold">
                                          <p:stCondLst>
                                            <p:cond delay="0"/>
                                          </p:stCondLst>
                                        </p:cTn>
                                        <p:tgtEl>
                                          <p:spTgt spid="50"/>
                                        </p:tgtEl>
                                      </p:cBhvr>
                                      <p:to x="80000" y="100000"/>
                                    </p:animScale>
                                    <p:anim by="(#ppt_w*0.10)" calcmode="lin" valueType="num">
                                      <p:cBhvr>
                                        <p:cTn id="50" dur="50" autoRev="1" fill="hold">
                                          <p:stCondLst>
                                            <p:cond delay="0"/>
                                          </p:stCondLst>
                                        </p:cTn>
                                        <p:tgtEl>
                                          <p:spTgt spid="50"/>
                                        </p:tgtEl>
                                        <p:attrNameLst>
                                          <p:attrName>ppt_x</p:attrName>
                                        </p:attrNameLst>
                                      </p:cBhvr>
                                    </p:anim>
                                    <p:anim by="(-#ppt_w*0.10)" calcmode="lin" valueType="num">
                                      <p:cBhvr>
                                        <p:cTn id="51" dur="50" autoRev="1" fill="hold">
                                          <p:stCondLst>
                                            <p:cond delay="0"/>
                                          </p:stCondLst>
                                        </p:cTn>
                                        <p:tgtEl>
                                          <p:spTgt spid="50"/>
                                        </p:tgtEl>
                                        <p:attrNameLst>
                                          <p:attrName>ppt_y</p:attrName>
                                        </p:attrNameLst>
                                      </p:cBhvr>
                                    </p:anim>
                                    <p:animRot by="-480000">
                                      <p:cBhvr>
                                        <p:cTn id="52" dur="50" autoRev="1" fill="hold">
                                          <p:stCondLst>
                                            <p:cond delay="0"/>
                                          </p:stCondLst>
                                        </p:cTn>
                                        <p:tgtEl>
                                          <p:spTgt spid="5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P spid="50" grpId="0"/>
      <p:bldP spid="50"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变量</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A4D58AD2-49D3-4DC8-9E96-501D75B442F5}"/>
              </a:ext>
            </a:extLst>
          </p:cNvPr>
          <p:cNvSpPr txBox="1"/>
          <p:nvPr/>
        </p:nvSpPr>
        <p:spPr>
          <a:xfrm>
            <a:off x="701824" y="771550"/>
            <a:ext cx="7470576" cy="1705403"/>
          </a:xfrm>
          <a:prstGeom prst="rect">
            <a:avLst/>
          </a:prstGeom>
          <a:noFill/>
        </p:spPr>
        <p:txBody>
          <a:bodyPr wrap="square">
            <a:spAutoFit/>
          </a:bodyPr>
          <a:lstStyle/>
          <a:p>
            <a:pPr>
              <a:lnSpc>
                <a:spcPct val="150000"/>
              </a:lnSpc>
            </a:pPr>
            <a:r>
              <a:rPr kumimoji="1" lang="zh-CN" altLang="en-US" dirty="0">
                <a:solidFill>
                  <a:srgbClr val="005DA2"/>
                </a:solidFill>
                <a:latin typeface="微软雅黑" panose="020B0503020204020204" pitchFamily="34" charset="-122"/>
                <a:ea typeface="微软雅黑" panose="020B0503020204020204" pitchFamily="34" charset="-122"/>
              </a:rPr>
              <a:t>定义变量时若没有指定初值，则变量被默认初始化：</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定义于任何函数体外（全局）的内置类型变量将被初始化为</a:t>
            </a:r>
            <a:r>
              <a:rPr kumimoji="1" lang="en-US" altLang="zh-CN" dirty="0">
                <a:solidFill>
                  <a:srgbClr val="005DA2"/>
                </a:solidFill>
                <a:latin typeface="微软雅黑" panose="020B0503020204020204" pitchFamily="34" charset="-122"/>
                <a:ea typeface="微软雅黑" panose="020B0503020204020204" pitchFamily="34" charset="-122"/>
              </a:rPr>
              <a:t>0</a:t>
            </a: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定义与函数体内部（局部）的内置类型变量</a:t>
            </a:r>
            <a:r>
              <a:rPr kumimoji="1" lang="zh-CN" altLang="en-US" dirty="0">
                <a:solidFill>
                  <a:srgbClr val="FF0000"/>
                </a:solidFill>
                <a:latin typeface="微软雅黑" panose="020B0503020204020204" pitchFamily="34" charset="-122"/>
                <a:ea typeface="微软雅黑" panose="020B0503020204020204" pitchFamily="34" charset="-122"/>
              </a:rPr>
              <a:t>不被初始化</a:t>
            </a:r>
            <a:endParaRPr kumimoji="1" lang="en-US" altLang="zh-CN" dirty="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自定义类型由自定义逻辑决定默认初始化方式和值</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grpSp>
        <p:nvGrpSpPr>
          <p:cNvPr id="8" name="组合 7">
            <a:extLst>
              <a:ext uri="{FF2B5EF4-FFF2-40B4-BE49-F238E27FC236}">
                <a16:creationId xmlns:a16="http://schemas.microsoft.com/office/drawing/2014/main" id="{607CA176-6A57-2543-B628-CFD1839D47AE}"/>
              </a:ext>
            </a:extLst>
          </p:cNvPr>
          <p:cNvGrpSpPr/>
          <p:nvPr/>
        </p:nvGrpSpPr>
        <p:grpSpPr>
          <a:xfrm>
            <a:off x="852581" y="3768089"/>
            <a:ext cx="3600401" cy="576064"/>
            <a:chOff x="5813482" y="1421166"/>
            <a:chExt cx="2754784" cy="3067249"/>
          </a:xfrm>
          <a:solidFill>
            <a:srgbClr val="FEFFBE"/>
          </a:solidFill>
        </p:grpSpPr>
        <p:sp>
          <p:nvSpPr>
            <p:cNvPr id="9" name="矩形 8">
              <a:extLst>
                <a:ext uri="{FF2B5EF4-FFF2-40B4-BE49-F238E27FC236}">
                  <a16:creationId xmlns:a16="http://schemas.microsoft.com/office/drawing/2014/main" id="{2C1533E6-5568-984C-A00F-4107D34BFA4C}"/>
                </a:ext>
              </a:extLst>
            </p:cNvPr>
            <p:cNvSpPr/>
            <p:nvPr/>
          </p:nvSpPr>
          <p:spPr>
            <a:xfrm>
              <a:off x="5813482" y="1421166"/>
              <a:ext cx="2754784" cy="3067249"/>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5953D723-B75E-984D-ABF6-BF62E7B3B4C9}"/>
                </a:ext>
              </a:extLst>
            </p:cNvPr>
            <p:cNvSpPr txBox="1"/>
            <p:nvPr/>
          </p:nvSpPr>
          <p:spPr>
            <a:xfrm>
              <a:off x="5870126" y="1475473"/>
              <a:ext cx="2623455" cy="1485803"/>
            </a:xfrm>
            <a:prstGeom prst="rect">
              <a:avLst/>
            </a:prstGeom>
            <a:grpFill/>
          </p:spPr>
          <p:txBody>
            <a:bodyPr wrap="square" rtlCol="0">
              <a:spAutoFit/>
            </a:bodyPr>
            <a:lstStyle/>
            <a:p>
              <a:r>
                <a:rPr lang="zh-CN" altLang="en-US" sz="1400" dirty="0">
                  <a:solidFill>
                    <a:srgbClr val="005DA2"/>
                  </a:solidFill>
                  <a:latin typeface="微软雅黑" panose="020B0503020204020204" pitchFamily="34" charset="-122"/>
                  <a:ea typeface="微软雅黑" panose="020B0503020204020204" pitchFamily="34" charset="-122"/>
                </a:rPr>
                <a:t>最佳实践</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p>
            <a:p>
              <a:r>
                <a:rPr lang="zh-CN" altLang="en-US" sz="1400" dirty="0">
                  <a:solidFill>
                    <a:srgbClr val="FF0000"/>
                  </a:solidFill>
                  <a:latin typeface="微软雅黑" panose="020B0503020204020204" pitchFamily="34" charset="-122"/>
                  <a:ea typeface="微软雅黑" panose="020B0503020204020204" pitchFamily="34" charset="-122"/>
                </a:rPr>
                <a:t>初始化所有内置类型的变量</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2" name="组合 1">
            <a:extLst>
              <a:ext uri="{FF2B5EF4-FFF2-40B4-BE49-F238E27FC236}">
                <a16:creationId xmlns:a16="http://schemas.microsoft.com/office/drawing/2014/main" id="{181841C9-538A-481B-7973-80A0FC004B39}"/>
              </a:ext>
            </a:extLst>
          </p:cNvPr>
          <p:cNvGrpSpPr/>
          <p:nvPr/>
        </p:nvGrpSpPr>
        <p:grpSpPr>
          <a:xfrm>
            <a:off x="852581" y="2859782"/>
            <a:ext cx="3600401" cy="576064"/>
            <a:chOff x="5813482" y="1421166"/>
            <a:chExt cx="2754784" cy="3067249"/>
          </a:xfrm>
          <a:solidFill>
            <a:srgbClr val="FEFFBE"/>
          </a:solidFill>
        </p:grpSpPr>
        <p:sp>
          <p:nvSpPr>
            <p:cNvPr id="3" name="矩形 2">
              <a:extLst>
                <a:ext uri="{FF2B5EF4-FFF2-40B4-BE49-F238E27FC236}">
                  <a16:creationId xmlns:a16="http://schemas.microsoft.com/office/drawing/2014/main" id="{48B8AB84-686D-B0E7-ED2B-4ABE74533CC4}"/>
                </a:ext>
              </a:extLst>
            </p:cNvPr>
            <p:cNvSpPr/>
            <p:nvPr/>
          </p:nvSpPr>
          <p:spPr>
            <a:xfrm>
              <a:off x="5813482" y="1421166"/>
              <a:ext cx="2754784" cy="3067249"/>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a:extLst>
                <a:ext uri="{FF2B5EF4-FFF2-40B4-BE49-F238E27FC236}">
                  <a16:creationId xmlns:a16="http://schemas.microsoft.com/office/drawing/2014/main" id="{757C1986-5804-EF81-BD50-58EBA920560E}"/>
                </a:ext>
              </a:extLst>
            </p:cNvPr>
            <p:cNvSpPr txBox="1"/>
            <p:nvPr/>
          </p:nvSpPr>
          <p:spPr>
            <a:xfrm>
              <a:off x="5870126" y="1475471"/>
              <a:ext cx="2623455" cy="2785882"/>
            </a:xfrm>
            <a:prstGeom prst="rect">
              <a:avLst/>
            </a:prstGeom>
            <a:grpFill/>
          </p:spPr>
          <p:txBody>
            <a:bodyPr wrap="square" rtlCol="0">
              <a:spAutoFit/>
            </a:bodyPr>
            <a:lstStyle/>
            <a:p>
              <a:r>
                <a:rPr lang="zh-CN" altLang="en-US" sz="1400" dirty="0">
                  <a:solidFill>
                    <a:srgbClr val="005DA2"/>
                  </a:solidFill>
                  <a:latin typeface="微软雅黑" panose="020B0503020204020204" pitchFamily="34" charset="-122"/>
                  <a:ea typeface="微软雅黑" panose="020B0503020204020204" pitchFamily="34" charset="-122"/>
                </a:rPr>
                <a:t>思考</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p>
            <a:p>
              <a:r>
                <a:rPr lang="zh-CN" altLang="en-US" sz="1400" dirty="0">
                  <a:solidFill>
                    <a:schemeClr val="bg2">
                      <a:lumMod val="50000"/>
                    </a:schemeClr>
                  </a:solidFill>
                  <a:latin typeface="微软雅黑" panose="020B0503020204020204" pitchFamily="34" charset="-122"/>
                  <a:ea typeface="微软雅黑" panose="020B0503020204020204" pitchFamily="34" charset="-122"/>
                </a:rPr>
                <a:t>为什么全局变量和局部变量会存在差别？</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53125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变量</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A4D58AD2-49D3-4DC8-9E96-501D75B442F5}"/>
              </a:ext>
            </a:extLst>
          </p:cNvPr>
          <p:cNvSpPr txBox="1"/>
          <p:nvPr/>
        </p:nvSpPr>
        <p:spPr>
          <a:xfrm>
            <a:off x="701824" y="771550"/>
            <a:ext cx="7902624" cy="3367397"/>
          </a:xfrm>
          <a:prstGeom prst="rect">
            <a:avLst/>
          </a:prstGeom>
          <a:noFill/>
        </p:spPr>
        <p:txBody>
          <a:bodyPr wrap="square">
            <a:spAutoFit/>
          </a:bodyPr>
          <a:lstStyle/>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区分变量的声明和定义</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多文件分离式编译情况下，可能存在需要共享某变量的场景</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为支持此特性，</a:t>
            </a:r>
            <a:r>
              <a:rPr kumimoji="1" lang="en-US" altLang="zh-CN" dirty="0">
                <a:solidFill>
                  <a:srgbClr val="005DA2"/>
                </a:solidFill>
                <a:latin typeface="微软雅黑" panose="020B0503020204020204" pitchFamily="34" charset="-122"/>
                <a:ea typeface="微软雅黑" panose="020B0503020204020204" pitchFamily="34" charset="-122"/>
              </a:rPr>
              <a:t>C++</a:t>
            </a:r>
            <a:r>
              <a:rPr kumimoji="1" lang="zh-CN" altLang="en-US" dirty="0">
                <a:solidFill>
                  <a:srgbClr val="005DA2"/>
                </a:solidFill>
                <a:latin typeface="微软雅黑" panose="020B0503020204020204" pitchFamily="34" charset="-122"/>
                <a:ea typeface="微软雅黑" panose="020B0503020204020204" pitchFamily="34" charset="-122"/>
              </a:rPr>
              <a:t>区分两个不同的概念：</a:t>
            </a:r>
            <a:r>
              <a:rPr kumimoji="1" lang="zh-CN" altLang="en-US" dirty="0">
                <a:solidFill>
                  <a:srgbClr val="FF0000"/>
                </a:solidFill>
                <a:latin typeface="微软雅黑" panose="020B0503020204020204" pitchFamily="34" charset="-122"/>
                <a:ea typeface="微软雅黑" panose="020B0503020204020204" pitchFamily="34" charset="-122"/>
              </a:rPr>
              <a:t>声明</a:t>
            </a:r>
            <a:r>
              <a:rPr kumimoji="1" lang="zh-CN" altLang="en-US" dirty="0">
                <a:solidFill>
                  <a:srgbClr val="005DA2"/>
                </a:solidFill>
                <a:latin typeface="微软雅黑" panose="020B0503020204020204" pitchFamily="34" charset="-122"/>
                <a:ea typeface="微软雅黑" panose="020B0503020204020204" pitchFamily="34" charset="-122"/>
              </a:rPr>
              <a:t>和</a:t>
            </a:r>
            <a:r>
              <a:rPr kumimoji="1" lang="zh-CN" altLang="en-US" dirty="0">
                <a:solidFill>
                  <a:srgbClr val="FF0000"/>
                </a:solidFill>
                <a:latin typeface="微软雅黑" panose="020B0503020204020204" pitchFamily="34" charset="-122"/>
                <a:ea typeface="微软雅黑" panose="020B0503020204020204" pitchFamily="34" charset="-122"/>
              </a:rPr>
              <a:t>定义</a:t>
            </a:r>
            <a:endParaRPr kumimoji="1" lang="en-US" altLang="zh-CN" dirty="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声明：使符号名称为程序所知，想使用某符号必须包含声明</a:t>
            </a:r>
            <a:r>
              <a:rPr kumimoji="1" lang="en-US" altLang="zh-CN" dirty="0">
                <a:solidFill>
                  <a:srgbClr val="005DA2"/>
                </a:solidFill>
                <a:latin typeface="微软雅黑" panose="020B0503020204020204" pitchFamily="34" charset="-122"/>
                <a:ea typeface="微软雅黑" panose="020B0503020204020204" pitchFamily="34" charset="-122"/>
              </a:rPr>
              <a:t>——</a:t>
            </a:r>
            <a:r>
              <a:rPr kumimoji="1" lang="zh-CN" altLang="en-US" dirty="0">
                <a:solidFill>
                  <a:srgbClr val="FF0000"/>
                </a:solidFill>
                <a:latin typeface="微软雅黑" panose="020B0503020204020204" pitchFamily="34" charset="-122"/>
                <a:ea typeface="微软雅黑" panose="020B0503020204020204" pitchFamily="34" charset="-122"/>
              </a:rPr>
              <a:t>确定类型</a:t>
            </a:r>
            <a:endParaRPr kumimoji="1" lang="en-US" altLang="zh-CN" dirty="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定义：负责创建与名字关联的实体</a:t>
            </a:r>
            <a:r>
              <a:rPr kumimoji="1" lang="en-US" altLang="zh-CN" dirty="0">
                <a:solidFill>
                  <a:srgbClr val="005DA2"/>
                </a:solidFill>
                <a:latin typeface="微软雅黑" panose="020B0503020204020204" pitchFamily="34" charset="-122"/>
                <a:ea typeface="微软雅黑" panose="020B0503020204020204" pitchFamily="34" charset="-122"/>
              </a:rPr>
              <a:t>——</a:t>
            </a:r>
            <a:r>
              <a:rPr kumimoji="1" lang="zh-CN" altLang="en-US" dirty="0">
                <a:solidFill>
                  <a:srgbClr val="FF0000"/>
                </a:solidFill>
                <a:latin typeface="微软雅黑" panose="020B0503020204020204" pitchFamily="34" charset="-122"/>
                <a:ea typeface="微软雅黑" panose="020B0503020204020204" pitchFamily="34" charset="-122"/>
              </a:rPr>
              <a:t>确定存储位置和值</a:t>
            </a:r>
            <a:endParaRPr kumimoji="1" lang="en-US" altLang="zh-CN" dirty="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一般场景下，变量声明同时进行了定义。弱想仅声明一个变量而非定义它，需要在变量名前添加关键字</a:t>
            </a:r>
            <a:r>
              <a:rPr kumimoji="1" lang="en-US" altLang="zh-CN" dirty="0">
                <a:solidFill>
                  <a:srgbClr val="FF0000"/>
                </a:solidFill>
                <a:latin typeface="微软雅黑" panose="020B0503020204020204" pitchFamily="34" charset="-122"/>
                <a:ea typeface="微软雅黑" panose="020B0503020204020204" pitchFamily="34" charset="-122"/>
              </a:rPr>
              <a:t>extern</a:t>
            </a:r>
            <a:r>
              <a:rPr kumimoji="1" lang="zh-CN" altLang="en-US" dirty="0">
                <a:solidFill>
                  <a:srgbClr val="005DA2"/>
                </a:solidFill>
                <a:latin typeface="微软雅黑" panose="020B0503020204020204" pitchFamily="34" charset="-122"/>
                <a:ea typeface="微软雅黑" panose="020B0503020204020204" pitchFamily="34" charset="-122"/>
              </a:rPr>
              <a:t>，且</a:t>
            </a:r>
            <a:r>
              <a:rPr kumimoji="1" lang="zh-CN" altLang="en-US" dirty="0">
                <a:solidFill>
                  <a:srgbClr val="FF0000"/>
                </a:solidFill>
                <a:latin typeface="微软雅黑" panose="020B0503020204020204" pitchFamily="34" charset="-122"/>
                <a:ea typeface="微软雅黑" panose="020B0503020204020204" pitchFamily="34" charset="-122"/>
              </a:rPr>
              <a:t>不要显示初始化变量</a:t>
            </a:r>
            <a:r>
              <a:rPr kumimoji="1" lang="zh-CN" altLang="en-US" dirty="0">
                <a:solidFill>
                  <a:srgbClr val="005DA2"/>
                </a:solidFill>
                <a:latin typeface="微软雅黑" panose="020B0503020204020204" pitchFamily="34" charset="-122"/>
                <a:ea typeface="微软雅黑" panose="020B0503020204020204" pitchFamily="34" charset="-122"/>
              </a:rPr>
              <a:t>。</a:t>
            </a:r>
            <a:endParaRPr kumimoji="1" lang="en-US" altLang="zh-CN" dirty="0">
              <a:solidFill>
                <a:srgbClr val="005DA2"/>
              </a:solidFill>
              <a:latin typeface="微软雅黑" panose="020B0503020204020204" pitchFamily="34" charset="-122"/>
              <a:ea typeface="微软雅黑" panose="020B0503020204020204" pitchFamily="34" charset="-122"/>
            </a:endParaRPr>
          </a:p>
          <a:p>
            <a:pPr>
              <a:lnSpc>
                <a:spcPct val="150000"/>
              </a:lnSpc>
            </a:pPr>
            <a:r>
              <a:rPr kumimoji="1" lang="zh-CN" altLang="en-US" dirty="0">
                <a:solidFill>
                  <a:srgbClr val="005DA2"/>
                </a:solidFill>
                <a:latin typeface="微软雅黑" panose="020B0503020204020204" pitchFamily="34" charset="-122"/>
                <a:ea typeface="微软雅黑" panose="020B0503020204020204" pitchFamily="34" charset="-122"/>
              </a:rPr>
              <a:t>    例如：</a:t>
            </a:r>
            <a:r>
              <a:rPr kumimoji="1" lang="en-US" altLang="zh-CN" dirty="0">
                <a:solidFill>
                  <a:srgbClr val="005DA2"/>
                </a:solidFill>
                <a:latin typeface="微软雅黑" panose="020B0503020204020204" pitchFamily="34" charset="-122"/>
                <a:ea typeface="微软雅黑" panose="020B0503020204020204" pitchFamily="34" charset="-122"/>
              </a:rPr>
              <a:t>extern</a:t>
            </a:r>
            <a:r>
              <a:rPr kumimoji="1" lang="zh-CN" altLang="en-US" dirty="0">
                <a:solidFill>
                  <a:srgbClr val="005DA2"/>
                </a:solidFill>
                <a:latin typeface="微软雅黑" panose="020B0503020204020204" pitchFamily="34" charset="-122"/>
                <a:ea typeface="微软雅黑" panose="020B0503020204020204" pitchFamily="34" charset="-122"/>
              </a:rPr>
              <a:t> </a:t>
            </a:r>
            <a:r>
              <a:rPr kumimoji="1" lang="en-US" altLang="zh-CN" dirty="0">
                <a:solidFill>
                  <a:srgbClr val="005DA2"/>
                </a:solidFill>
                <a:latin typeface="微软雅黑" panose="020B0503020204020204" pitchFamily="34" charset="-122"/>
                <a:ea typeface="微软雅黑" panose="020B0503020204020204" pitchFamily="34" charset="-122"/>
              </a:rPr>
              <a:t>double</a:t>
            </a:r>
            <a:r>
              <a:rPr kumimoji="1" lang="zh-CN" altLang="en-US" dirty="0">
                <a:solidFill>
                  <a:srgbClr val="005DA2"/>
                </a:solidFill>
                <a:latin typeface="微软雅黑" panose="020B0503020204020204" pitchFamily="34" charset="-122"/>
                <a:ea typeface="微软雅黑" panose="020B0503020204020204" pitchFamily="34" charset="-122"/>
              </a:rPr>
              <a:t> </a:t>
            </a:r>
            <a:r>
              <a:rPr kumimoji="1" lang="en-US" altLang="zh-CN" dirty="0">
                <a:solidFill>
                  <a:srgbClr val="005DA2"/>
                </a:solidFill>
                <a:latin typeface="微软雅黑" panose="020B0503020204020204" pitchFamily="34" charset="-122"/>
                <a:ea typeface="微软雅黑" panose="020B0503020204020204" pitchFamily="34" charset="-122"/>
              </a:rPr>
              <a:t>pi;</a:t>
            </a:r>
          </a:p>
        </p:txBody>
      </p:sp>
    </p:spTree>
    <p:extLst>
      <p:ext uri="{BB962C8B-B14F-4D97-AF65-F5344CB8AC3E}">
        <p14:creationId xmlns:p14="http://schemas.microsoft.com/office/powerpoint/2010/main" val="368772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字面值常量</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A4D58AD2-49D3-4DC8-9E96-501D75B442F5}"/>
              </a:ext>
            </a:extLst>
          </p:cNvPr>
          <p:cNvSpPr txBox="1"/>
          <p:nvPr/>
        </p:nvSpPr>
        <p:spPr>
          <a:xfrm>
            <a:off x="701824" y="771550"/>
            <a:ext cx="7902624" cy="1289905"/>
          </a:xfrm>
          <a:prstGeom prst="rect">
            <a:avLst/>
          </a:prstGeom>
          <a:noFill/>
        </p:spPr>
        <p:txBody>
          <a:bodyPr wrap="square">
            <a:spAutoFit/>
          </a:bodyPr>
          <a:lstStyle/>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字面值常量是形如</a:t>
            </a:r>
            <a:r>
              <a:rPr kumimoji="1" lang="en-US" altLang="zh-CN" dirty="0">
                <a:solidFill>
                  <a:srgbClr val="005DA2"/>
                </a:solidFill>
                <a:latin typeface="微软雅黑" panose="020B0503020204020204" pitchFamily="34" charset="-122"/>
                <a:ea typeface="微软雅黑" panose="020B0503020204020204" pitchFamily="34" charset="-122"/>
              </a:rPr>
              <a:t>42</a:t>
            </a:r>
            <a:r>
              <a:rPr kumimoji="1" lang="zh-CN" altLang="en-US" dirty="0">
                <a:solidFill>
                  <a:srgbClr val="005DA2"/>
                </a:solidFill>
                <a:latin typeface="微软雅黑" panose="020B0503020204020204" pitchFamily="34" charset="-122"/>
                <a:ea typeface="微软雅黑" panose="020B0503020204020204" pitchFamily="34" charset="-122"/>
              </a:rPr>
              <a:t>这类一望而知的值，常用于设定变量初始值。</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示例</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AD837063-63FD-A44F-8853-C41A7FA2C7AA}"/>
              </a:ext>
            </a:extLst>
          </p:cNvPr>
          <p:cNvGrpSpPr/>
          <p:nvPr/>
        </p:nvGrpSpPr>
        <p:grpSpPr>
          <a:xfrm>
            <a:off x="962895" y="2253329"/>
            <a:ext cx="7380482" cy="1869498"/>
            <a:chOff x="5813482" y="1421166"/>
            <a:chExt cx="2821949" cy="5419189"/>
          </a:xfrm>
          <a:solidFill>
            <a:schemeClr val="accent2">
              <a:lumMod val="20000"/>
              <a:lumOff val="80000"/>
            </a:schemeClr>
          </a:solidFill>
        </p:grpSpPr>
        <p:sp>
          <p:nvSpPr>
            <p:cNvPr id="6" name="矩形 5">
              <a:extLst>
                <a:ext uri="{FF2B5EF4-FFF2-40B4-BE49-F238E27FC236}">
                  <a16:creationId xmlns:a16="http://schemas.microsoft.com/office/drawing/2014/main" id="{FFD92AEA-0039-2A4B-89DD-7245498AF764}"/>
                </a:ext>
              </a:extLst>
            </p:cNvPr>
            <p:cNvSpPr/>
            <p:nvPr/>
          </p:nvSpPr>
          <p:spPr>
            <a:xfrm>
              <a:off x="5813482" y="1421166"/>
              <a:ext cx="2821949" cy="5419189"/>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C5110C31-DC42-1749-BBD4-F48CB752A400}"/>
                </a:ext>
              </a:extLst>
            </p:cNvPr>
            <p:cNvSpPr txBox="1"/>
            <p:nvPr/>
          </p:nvSpPr>
          <p:spPr>
            <a:xfrm>
              <a:off x="5860955" y="1506209"/>
              <a:ext cx="2713365" cy="5085336"/>
            </a:xfrm>
            <a:prstGeom prst="rect">
              <a:avLst/>
            </a:prstGeom>
            <a:grpFill/>
          </p:spPr>
          <p:txBody>
            <a:bodyPr wrap="square" rtlCol="0">
              <a:spAutoFit/>
            </a:bodyPr>
            <a:lstStyle/>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true			false			20</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024			0x14			0.</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3.14159E0		0e0			.001</a:t>
              </a:r>
            </a:p>
            <a:p>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nullptr</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			“Hello,</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world!”</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“\115”			42ULL			</a:t>
              </a:r>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L‘a</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1E-3F			3.1415926L		“</a:t>
              </a:r>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birth”“day</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p>
          </p:txBody>
        </p:sp>
      </p:grpSp>
    </p:spTree>
    <p:extLst>
      <p:ext uri="{BB962C8B-B14F-4D97-AF65-F5344CB8AC3E}">
        <p14:creationId xmlns:p14="http://schemas.microsoft.com/office/powerpoint/2010/main" val="84924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字面值常量</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A4D58AD2-49D3-4DC8-9E96-501D75B442F5}"/>
              </a:ext>
            </a:extLst>
          </p:cNvPr>
          <p:cNvSpPr txBox="1"/>
          <p:nvPr/>
        </p:nvSpPr>
        <p:spPr>
          <a:xfrm>
            <a:off x="701824" y="771550"/>
            <a:ext cx="7902624" cy="2120902"/>
          </a:xfrm>
          <a:prstGeom prst="rect">
            <a:avLst/>
          </a:prstGeom>
          <a:noFill/>
        </p:spPr>
        <p:txBody>
          <a:bodyPr wrap="square">
            <a:spAutoFit/>
          </a:bodyPr>
          <a:lstStyle/>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字面值常量的形式和值决定了它的数据类型</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整型字面值可写作十进制数、八进制数或十六进制数的形式：</a:t>
            </a:r>
            <a:endParaRPr kumimoji="1" lang="en-US" altLang="zh-CN" dirty="0">
              <a:solidFill>
                <a:srgbClr val="005DA2"/>
              </a:solidFill>
              <a:latin typeface="微软雅黑" panose="020B0503020204020204" pitchFamily="34" charset="-122"/>
              <a:ea typeface="微软雅黑" panose="020B0503020204020204" pitchFamily="34" charset="-122"/>
            </a:endParaRPr>
          </a:p>
          <a:p>
            <a:pPr>
              <a:lnSpc>
                <a:spcPct val="150000"/>
              </a:lnSpc>
            </a:pPr>
            <a:r>
              <a:rPr kumimoji="1" lang="zh-CN" altLang="en-US" dirty="0">
                <a:solidFill>
                  <a:srgbClr val="005DA2"/>
                </a:solidFill>
                <a:latin typeface="微软雅黑" panose="020B0503020204020204" pitchFamily="34" charset="-122"/>
                <a:ea typeface="微软雅黑" panose="020B0503020204020204" pitchFamily="34" charset="-122"/>
              </a:rPr>
              <a:t>    八进制数</a:t>
            </a:r>
            <a:r>
              <a:rPr kumimoji="1" lang="en-US" altLang="zh-CN" dirty="0">
                <a:solidFill>
                  <a:srgbClr val="005DA2"/>
                </a:solidFill>
                <a:latin typeface="微软雅黑" panose="020B0503020204020204" pitchFamily="34" charset="-122"/>
                <a:ea typeface="微软雅黑" panose="020B0503020204020204" pitchFamily="34" charset="-122"/>
              </a:rPr>
              <a:t>—0</a:t>
            </a:r>
            <a:r>
              <a:rPr kumimoji="1" lang="zh-CN" altLang="en-US" dirty="0">
                <a:solidFill>
                  <a:srgbClr val="005DA2"/>
                </a:solidFill>
                <a:latin typeface="微软雅黑" panose="020B0503020204020204" pitchFamily="34" charset="-122"/>
                <a:ea typeface="微软雅黑" panose="020B0503020204020204" pitchFamily="34" charset="-122"/>
              </a:rPr>
              <a:t>开头的整数；十六进制数</a:t>
            </a:r>
            <a:r>
              <a:rPr kumimoji="1" lang="en-US" altLang="zh-CN" dirty="0">
                <a:solidFill>
                  <a:srgbClr val="005DA2"/>
                </a:solidFill>
                <a:latin typeface="微软雅黑" panose="020B0503020204020204" pitchFamily="34" charset="-122"/>
                <a:ea typeface="微软雅黑" panose="020B0503020204020204" pitchFamily="34" charset="-122"/>
              </a:rPr>
              <a:t>—0x</a:t>
            </a:r>
            <a:r>
              <a:rPr kumimoji="1" lang="zh-CN" altLang="en-US" dirty="0">
                <a:solidFill>
                  <a:srgbClr val="005DA2"/>
                </a:solidFill>
                <a:latin typeface="微软雅黑" panose="020B0503020204020204" pitchFamily="34" charset="-122"/>
                <a:ea typeface="微软雅黑" panose="020B0503020204020204" pitchFamily="34" charset="-122"/>
              </a:rPr>
              <a:t>或</a:t>
            </a:r>
            <a:r>
              <a:rPr kumimoji="1" lang="en-US" altLang="zh-CN" dirty="0">
                <a:solidFill>
                  <a:srgbClr val="005DA2"/>
                </a:solidFill>
                <a:latin typeface="微软雅黑" panose="020B0503020204020204" pitchFamily="34" charset="-122"/>
                <a:ea typeface="微软雅黑" panose="020B0503020204020204" pitchFamily="34" charset="-122"/>
              </a:rPr>
              <a:t>0X</a:t>
            </a:r>
            <a:r>
              <a:rPr kumimoji="1" lang="zh-CN" altLang="en-US" dirty="0">
                <a:solidFill>
                  <a:srgbClr val="005DA2"/>
                </a:solidFill>
                <a:latin typeface="微软雅黑" panose="020B0503020204020204" pitchFamily="34" charset="-122"/>
                <a:ea typeface="微软雅黑" panose="020B0503020204020204" pitchFamily="34" charset="-122"/>
              </a:rPr>
              <a:t>开头的整数</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endParaRPr kumimoji="1" lang="en-US" altLang="zh-CN" dirty="0">
              <a:solidFill>
                <a:srgbClr val="005DA2"/>
              </a:solidFill>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AD837063-63FD-A44F-8853-C41A7FA2C7AA}"/>
              </a:ext>
            </a:extLst>
          </p:cNvPr>
          <p:cNvGrpSpPr/>
          <p:nvPr/>
        </p:nvGrpSpPr>
        <p:grpSpPr>
          <a:xfrm>
            <a:off x="827580" y="2140944"/>
            <a:ext cx="7344816" cy="1270869"/>
            <a:chOff x="5813482" y="1421166"/>
            <a:chExt cx="2808312" cy="3683921"/>
          </a:xfrm>
          <a:solidFill>
            <a:schemeClr val="accent2">
              <a:lumMod val="20000"/>
              <a:lumOff val="80000"/>
            </a:schemeClr>
          </a:solidFill>
        </p:grpSpPr>
        <p:sp>
          <p:nvSpPr>
            <p:cNvPr id="6" name="矩形 5">
              <a:extLst>
                <a:ext uri="{FF2B5EF4-FFF2-40B4-BE49-F238E27FC236}">
                  <a16:creationId xmlns:a16="http://schemas.microsoft.com/office/drawing/2014/main" id="{FFD92AEA-0039-2A4B-89DD-7245498AF764}"/>
                </a:ext>
              </a:extLst>
            </p:cNvPr>
            <p:cNvSpPr/>
            <p:nvPr/>
          </p:nvSpPr>
          <p:spPr>
            <a:xfrm>
              <a:off x="5813482" y="1421166"/>
              <a:ext cx="2808312" cy="3683921"/>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C5110C31-DC42-1749-BBD4-F48CB752A400}"/>
                </a:ext>
              </a:extLst>
            </p:cNvPr>
            <p:cNvSpPr txBox="1"/>
            <p:nvPr/>
          </p:nvSpPr>
          <p:spPr>
            <a:xfrm>
              <a:off x="5860955" y="1506210"/>
              <a:ext cx="2713365" cy="2791304"/>
            </a:xfrm>
            <a:prstGeom prst="rect">
              <a:avLst/>
            </a:prstGeom>
            <a:grpFill/>
          </p:spPr>
          <p:txBody>
            <a:bodyPr wrap="square" rtlCol="0">
              <a:spAutoFit/>
            </a:bodyPr>
            <a:lstStyle/>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int a = 0xff;	// </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十六进制赋值</a:t>
              </a:r>
              <a:endPar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int b = 255;	// </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十进制赋值</a:t>
              </a:r>
              <a:endPar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int c = 0388;	// </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八进制赋值</a:t>
              </a:r>
              <a:endPar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&lt;&lt; a &lt;&lt; “  “ &lt;&lt; b &lt;&lt; “  “ &lt;&lt; c &lt;&lt; </a:t>
              </a:r>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p>
          </p:txBody>
        </p:sp>
      </p:grpSp>
      <p:grpSp>
        <p:nvGrpSpPr>
          <p:cNvPr id="9" name="组合 8">
            <a:extLst>
              <a:ext uri="{FF2B5EF4-FFF2-40B4-BE49-F238E27FC236}">
                <a16:creationId xmlns:a16="http://schemas.microsoft.com/office/drawing/2014/main" id="{89973C58-BE6E-FE4D-947B-EDE6B9AB839E}"/>
              </a:ext>
            </a:extLst>
          </p:cNvPr>
          <p:cNvGrpSpPr/>
          <p:nvPr/>
        </p:nvGrpSpPr>
        <p:grpSpPr>
          <a:xfrm>
            <a:off x="827578" y="4020103"/>
            <a:ext cx="7344816" cy="432048"/>
            <a:chOff x="5813482" y="1421166"/>
            <a:chExt cx="2808312" cy="3683921"/>
          </a:xfrm>
          <a:solidFill>
            <a:schemeClr val="tx1">
              <a:lumMod val="85000"/>
              <a:lumOff val="15000"/>
            </a:schemeClr>
          </a:solidFill>
        </p:grpSpPr>
        <p:sp>
          <p:nvSpPr>
            <p:cNvPr id="11" name="矩形 10">
              <a:extLst>
                <a:ext uri="{FF2B5EF4-FFF2-40B4-BE49-F238E27FC236}">
                  <a16:creationId xmlns:a16="http://schemas.microsoft.com/office/drawing/2014/main" id="{244C3046-2F41-C04A-958C-9910DDC84589}"/>
                </a:ext>
              </a:extLst>
            </p:cNvPr>
            <p:cNvSpPr/>
            <p:nvPr/>
          </p:nvSpPr>
          <p:spPr>
            <a:xfrm>
              <a:off x="5813482" y="1421166"/>
              <a:ext cx="2808312" cy="3683921"/>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F891B4D5-C856-894F-AA66-EAD2707CD9B4}"/>
                </a:ext>
              </a:extLst>
            </p:cNvPr>
            <p:cNvSpPr txBox="1"/>
            <p:nvPr/>
          </p:nvSpPr>
          <p:spPr>
            <a:xfrm>
              <a:off x="5860955" y="1506208"/>
              <a:ext cx="2713365" cy="1349642"/>
            </a:xfrm>
            <a:prstGeom prst="rect">
              <a:avLst/>
            </a:prstGeom>
            <a:grpFill/>
          </p:spPr>
          <p:txBody>
            <a:bodyPr wrap="square" rtlCol="0">
              <a:spAutoFit/>
            </a:bodyPr>
            <a:lstStyle/>
            <a:p>
              <a:r>
                <a:rPr lang="en-US" altLang="zh-CN"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$&gt; 255  255  255</a:t>
              </a:r>
            </a:p>
          </p:txBody>
        </p:sp>
      </p:grpSp>
      <p:sp>
        <p:nvSpPr>
          <p:cNvPr id="13" name="文本框 12">
            <a:extLst>
              <a:ext uri="{FF2B5EF4-FFF2-40B4-BE49-F238E27FC236}">
                <a16:creationId xmlns:a16="http://schemas.microsoft.com/office/drawing/2014/main" id="{C76D82F4-DE18-0B4A-B398-03CB285FBECD}"/>
              </a:ext>
            </a:extLst>
          </p:cNvPr>
          <p:cNvSpPr txBox="1"/>
          <p:nvPr/>
        </p:nvSpPr>
        <p:spPr>
          <a:xfrm>
            <a:off x="701824" y="3579862"/>
            <a:ext cx="4572000" cy="369332"/>
          </a:xfrm>
          <a:prstGeom prst="rect">
            <a:avLst/>
          </a:prstGeom>
          <a:noFill/>
        </p:spPr>
        <p:txBody>
          <a:bodyPr wrap="square">
            <a:spAutoFit/>
          </a:bodyPr>
          <a:lstStyle/>
          <a:p>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输出结果</a:t>
            </a:r>
            <a:endParaRPr lang="zh-CN" altLang="en-US" dirty="0">
              <a:solidFill>
                <a:schemeClr val="tx1">
                  <a:lumMod val="75000"/>
                  <a:lumOff val="25000"/>
                </a:schemeClr>
              </a:solidFill>
            </a:endParaRPr>
          </a:p>
        </p:txBody>
      </p:sp>
    </p:spTree>
    <p:extLst>
      <p:ext uri="{BB962C8B-B14F-4D97-AF65-F5344CB8AC3E}">
        <p14:creationId xmlns:p14="http://schemas.microsoft.com/office/powerpoint/2010/main" val="53656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字面值常量</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A4D58AD2-49D3-4DC8-9E96-501D75B442F5}"/>
              </a:ext>
            </a:extLst>
          </p:cNvPr>
          <p:cNvSpPr txBox="1"/>
          <p:nvPr/>
        </p:nvSpPr>
        <p:spPr>
          <a:xfrm>
            <a:off x="701824" y="771550"/>
            <a:ext cx="7902624" cy="4198393"/>
          </a:xfrm>
          <a:prstGeom prst="rect">
            <a:avLst/>
          </a:prstGeom>
          <a:noFill/>
        </p:spPr>
        <p:txBody>
          <a:bodyPr wrap="square">
            <a:spAutoFit/>
          </a:bodyPr>
          <a:lstStyle/>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字面值常量的形式和值决定了它的数据类型</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整型字面值可写作十进制数、八进制数或十六进制数的形式：</a:t>
            </a:r>
            <a:endParaRPr kumimoji="1" lang="en-US" altLang="zh-CN" dirty="0">
              <a:solidFill>
                <a:srgbClr val="005DA2"/>
              </a:solidFill>
              <a:latin typeface="微软雅黑" panose="020B0503020204020204" pitchFamily="34" charset="-122"/>
              <a:ea typeface="微软雅黑" panose="020B0503020204020204" pitchFamily="34" charset="-122"/>
            </a:endParaRPr>
          </a:p>
          <a:p>
            <a:pPr>
              <a:lnSpc>
                <a:spcPct val="150000"/>
              </a:lnSpc>
            </a:pPr>
            <a:r>
              <a:rPr kumimoji="1" lang="zh-CN" altLang="en-US" dirty="0">
                <a:solidFill>
                  <a:srgbClr val="005DA2"/>
                </a:solidFill>
                <a:latin typeface="微软雅黑" panose="020B0503020204020204" pitchFamily="34" charset="-122"/>
                <a:ea typeface="微软雅黑" panose="020B0503020204020204" pitchFamily="34" charset="-122"/>
              </a:rPr>
              <a:t>    八进制数</a:t>
            </a:r>
            <a:r>
              <a:rPr kumimoji="1" lang="en-US" altLang="zh-CN" dirty="0">
                <a:solidFill>
                  <a:srgbClr val="005DA2"/>
                </a:solidFill>
                <a:latin typeface="微软雅黑" panose="020B0503020204020204" pitchFamily="34" charset="-122"/>
                <a:ea typeface="微软雅黑" panose="020B0503020204020204" pitchFamily="34" charset="-122"/>
              </a:rPr>
              <a:t>—0</a:t>
            </a:r>
            <a:r>
              <a:rPr kumimoji="1" lang="zh-CN" altLang="en-US" dirty="0">
                <a:solidFill>
                  <a:srgbClr val="005DA2"/>
                </a:solidFill>
                <a:latin typeface="微软雅黑" panose="020B0503020204020204" pitchFamily="34" charset="-122"/>
                <a:ea typeface="微软雅黑" panose="020B0503020204020204" pitchFamily="34" charset="-122"/>
              </a:rPr>
              <a:t>开头的整数；十六进制数</a:t>
            </a:r>
            <a:r>
              <a:rPr kumimoji="1" lang="en-US" altLang="zh-CN" dirty="0">
                <a:solidFill>
                  <a:srgbClr val="005DA2"/>
                </a:solidFill>
                <a:latin typeface="微软雅黑" panose="020B0503020204020204" pitchFamily="34" charset="-122"/>
                <a:ea typeface="微软雅黑" panose="020B0503020204020204" pitchFamily="34" charset="-122"/>
              </a:rPr>
              <a:t>—0x</a:t>
            </a:r>
            <a:r>
              <a:rPr kumimoji="1" lang="zh-CN" altLang="en-US" dirty="0">
                <a:solidFill>
                  <a:srgbClr val="005DA2"/>
                </a:solidFill>
                <a:latin typeface="微软雅黑" panose="020B0503020204020204" pitchFamily="34" charset="-122"/>
                <a:ea typeface="微软雅黑" panose="020B0503020204020204" pitchFamily="34" charset="-122"/>
              </a:rPr>
              <a:t>或</a:t>
            </a:r>
            <a:r>
              <a:rPr kumimoji="1" lang="en-US" altLang="zh-CN" dirty="0">
                <a:solidFill>
                  <a:srgbClr val="005DA2"/>
                </a:solidFill>
                <a:latin typeface="微软雅黑" panose="020B0503020204020204" pitchFamily="34" charset="-122"/>
                <a:ea typeface="微软雅黑" panose="020B0503020204020204" pitchFamily="34" charset="-122"/>
              </a:rPr>
              <a:t>0X</a:t>
            </a:r>
            <a:r>
              <a:rPr kumimoji="1" lang="zh-CN" altLang="en-US" dirty="0">
                <a:solidFill>
                  <a:srgbClr val="005DA2"/>
                </a:solidFill>
                <a:latin typeface="微软雅黑" panose="020B0503020204020204" pitchFamily="34" charset="-122"/>
                <a:ea typeface="微软雅黑" panose="020B0503020204020204" pitchFamily="34" charset="-122"/>
              </a:rPr>
              <a:t>开头的整数</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十进制字面值是带符号数，类型为</a:t>
            </a:r>
            <a:r>
              <a:rPr kumimoji="1" lang="en-US" altLang="zh-CN" dirty="0">
                <a:solidFill>
                  <a:srgbClr val="005DA2"/>
                </a:solidFill>
                <a:latin typeface="微软雅黑" panose="020B0503020204020204" pitchFamily="34" charset="-122"/>
                <a:ea typeface="微软雅黑" panose="020B0503020204020204" pitchFamily="34" charset="-122"/>
              </a:rPr>
              <a:t>int/long/long</a:t>
            </a:r>
            <a:r>
              <a:rPr kumimoji="1" lang="zh-CN" altLang="en-US" dirty="0">
                <a:solidFill>
                  <a:srgbClr val="005DA2"/>
                </a:solidFill>
                <a:latin typeface="微软雅黑" panose="020B0503020204020204" pitchFamily="34" charset="-122"/>
                <a:ea typeface="微软雅黑" panose="020B0503020204020204" pitchFamily="34" charset="-122"/>
              </a:rPr>
              <a:t> </a:t>
            </a:r>
            <a:r>
              <a:rPr kumimoji="1" lang="en-US" altLang="zh-CN" dirty="0">
                <a:solidFill>
                  <a:srgbClr val="005DA2"/>
                </a:solidFill>
                <a:latin typeface="微软雅黑" panose="020B0503020204020204" pitchFamily="34" charset="-122"/>
                <a:ea typeface="微软雅黑" panose="020B0503020204020204" pitchFamily="34" charset="-122"/>
              </a:rPr>
              <a:t>long</a:t>
            </a:r>
            <a:r>
              <a:rPr kumimoji="1" lang="zh-CN" altLang="en-US" dirty="0">
                <a:solidFill>
                  <a:srgbClr val="005DA2"/>
                </a:solidFill>
                <a:latin typeface="微软雅黑" panose="020B0503020204020204" pitchFamily="34" charset="-122"/>
                <a:ea typeface="微软雅黑" panose="020B0503020204020204" pitchFamily="34" charset="-122"/>
              </a:rPr>
              <a:t>中</a:t>
            </a:r>
            <a:r>
              <a:rPr kumimoji="1" lang="zh-CN" altLang="en-US" dirty="0">
                <a:solidFill>
                  <a:srgbClr val="FF0000"/>
                </a:solidFill>
                <a:latin typeface="微软雅黑" panose="020B0503020204020204" pitchFamily="34" charset="-122"/>
                <a:ea typeface="微软雅黑" panose="020B0503020204020204" pitchFamily="34" charset="-122"/>
              </a:rPr>
              <a:t>能容纳当前值</a:t>
            </a:r>
            <a:r>
              <a:rPr kumimoji="1" lang="zh-CN" altLang="en-US" dirty="0">
                <a:solidFill>
                  <a:srgbClr val="005DA2"/>
                </a:solidFill>
                <a:latin typeface="微软雅黑" panose="020B0503020204020204" pitchFamily="34" charset="-122"/>
                <a:ea typeface="微软雅黑" panose="020B0503020204020204" pitchFamily="34" charset="-122"/>
              </a:rPr>
              <a:t>且</a:t>
            </a:r>
            <a:r>
              <a:rPr kumimoji="1" lang="zh-CN" altLang="en-US" dirty="0">
                <a:solidFill>
                  <a:srgbClr val="FF0000"/>
                </a:solidFill>
                <a:latin typeface="微软雅黑" panose="020B0503020204020204" pitchFamily="34" charset="-122"/>
                <a:ea typeface="微软雅黑" panose="020B0503020204020204" pitchFamily="34" charset="-122"/>
              </a:rPr>
              <a:t>尺寸最小</a:t>
            </a:r>
            <a:r>
              <a:rPr kumimoji="1" lang="zh-CN" altLang="en-US" dirty="0">
                <a:solidFill>
                  <a:srgbClr val="005DA2"/>
                </a:solidFill>
                <a:latin typeface="微软雅黑" panose="020B0503020204020204" pitchFamily="34" charset="-122"/>
                <a:ea typeface="微软雅黑" panose="020B0503020204020204" pitchFamily="34" charset="-122"/>
              </a:rPr>
              <a:t>的那种类型</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八</a:t>
            </a:r>
            <a:r>
              <a:rPr kumimoji="1" lang="en-US" altLang="zh-CN" dirty="0">
                <a:solidFill>
                  <a:srgbClr val="005DA2"/>
                </a:solidFill>
                <a:latin typeface="微软雅黑" panose="020B0503020204020204" pitchFamily="34" charset="-122"/>
                <a:ea typeface="微软雅黑" panose="020B0503020204020204" pitchFamily="34" charset="-122"/>
              </a:rPr>
              <a:t>/</a:t>
            </a:r>
            <a:r>
              <a:rPr kumimoji="1" lang="zh-CN" altLang="en-US" dirty="0">
                <a:solidFill>
                  <a:srgbClr val="005DA2"/>
                </a:solidFill>
                <a:latin typeface="微软雅黑" panose="020B0503020204020204" pitchFamily="34" charset="-122"/>
                <a:ea typeface="微软雅黑" panose="020B0503020204020204" pitchFamily="34" charset="-122"/>
              </a:rPr>
              <a:t>十六进制字面值类型为</a:t>
            </a:r>
            <a:r>
              <a:rPr kumimoji="1" lang="en-US" altLang="zh-CN" dirty="0">
                <a:solidFill>
                  <a:srgbClr val="005DA2"/>
                </a:solidFill>
                <a:latin typeface="微软雅黑" panose="020B0503020204020204" pitchFamily="34" charset="-122"/>
                <a:ea typeface="微软雅黑" panose="020B0503020204020204" pitchFamily="34" charset="-122"/>
              </a:rPr>
              <a:t>int/unsigned</a:t>
            </a:r>
            <a:r>
              <a:rPr kumimoji="1" lang="zh-CN" altLang="en-US" dirty="0">
                <a:solidFill>
                  <a:srgbClr val="005DA2"/>
                </a:solidFill>
                <a:latin typeface="微软雅黑" panose="020B0503020204020204" pitchFamily="34" charset="-122"/>
                <a:ea typeface="微软雅黑" panose="020B0503020204020204" pitchFamily="34" charset="-122"/>
              </a:rPr>
              <a:t> </a:t>
            </a:r>
            <a:r>
              <a:rPr kumimoji="1" lang="en-US" altLang="zh-CN" dirty="0">
                <a:solidFill>
                  <a:srgbClr val="005DA2"/>
                </a:solidFill>
                <a:latin typeface="微软雅黑" panose="020B0503020204020204" pitchFamily="34" charset="-122"/>
                <a:ea typeface="微软雅黑" panose="020B0503020204020204" pitchFamily="34" charset="-122"/>
              </a:rPr>
              <a:t>int/long/unsigned</a:t>
            </a:r>
            <a:r>
              <a:rPr kumimoji="1" lang="zh-CN" altLang="en-US" dirty="0">
                <a:solidFill>
                  <a:srgbClr val="005DA2"/>
                </a:solidFill>
                <a:latin typeface="微软雅黑" panose="020B0503020204020204" pitchFamily="34" charset="-122"/>
                <a:ea typeface="微软雅黑" panose="020B0503020204020204" pitchFamily="34" charset="-122"/>
              </a:rPr>
              <a:t> </a:t>
            </a:r>
            <a:r>
              <a:rPr kumimoji="1" lang="en-US" altLang="zh-CN" dirty="0">
                <a:solidFill>
                  <a:srgbClr val="005DA2"/>
                </a:solidFill>
                <a:latin typeface="微软雅黑" panose="020B0503020204020204" pitchFamily="34" charset="-122"/>
                <a:ea typeface="微软雅黑" panose="020B0503020204020204" pitchFamily="34" charset="-122"/>
              </a:rPr>
              <a:t>long/long</a:t>
            </a:r>
            <a:r>
              <a:rPr kumimoji="1" lang="zh-CN" altLang="en-US" dirty="0">
                <a:solidFill>
                  <a:srgbClr val="005DA2"/>
                </a:solidFill>
                <a:latin typeface="微软雅黑" panose="020B0503020204020204" pitchFamily="34" charset="-122"/>
                <a:ea typeface="微软雅黑" panose="020B0503020204020204" pitchFamily="34" charset="-122"/>
              </a:rPr>
              <a:t> </a:t>
            </a:r>
            <a:r>
              <a:rPr kumimoji="1" lang="en-US" altLang="zh-CN" dirty="0">
                <a:solidFill>
                  <a:srgbClr val="005DA2"/>
                </a:solidFill>
                <a:latin typeface="微软雅黑" panose="020B0503020204020204" pitchFamily="34" charset="-122"/>
                <a:ea typeface="微软雅黑" panose="020B0503020204020204" pitchFamily="34" charset="-122"/>
              </a:rPr>
              <a:t>long/unsigned</a:t>
            </a:r>
            <a:r>
              <a:rPr kumimoji="1" lang="zh-CN" altLang="en-US" dirty="0">
                <a:solidFill>
                  <a:srgbClr val="005DA2"/>
                </a:solidFill>
                <a:latin typeface="微软雅黑" panose="020B0503020204020204" pitchFamily="34" charset="-122"/>
                <a:ea typeface="微软雅黑" panose="020B0503020204020204" pitchFamily="34" charset="-122"/>
              </a:rPr>
              <a:t> </a:t>
            </a:r>
            <a:r>
              <a:rPr kumimoji="1" lang="en-US" altLang="zh-CN" dirty="0">
                <a:solidFill>
                  <a:srgbClr val="005DA2"/>
                </a:solidFill>
                <a:latin typeface="微软雅黑" panose="020B0503020204020204" pitchFamily="34" charset="-122"/>
                <a:ea typeface="微软雅黑" panose="020B0503020204020204" pitchFamily="34" charset="-122"/>
              </a:rPr>
              <a:t>long</a:t>
            </a:r>
            <a:r>
              <a:rPr kumimoji="1" lang="zh-CN" altLang="en-US" dirty="0">
                <a:solidFill>
                  <a:srgbClr val="005DA2"/>
                </a:solidFill>
                <a:latin typeface="微软雅黑" panose="020B0503020204020204" pitchFamily="34" charset="-122"/>
                <a:ea typeface="微软雅黑" panose="020B0503020204020204" pitchFamily="34" charset="-122"/>
              </a:rPr>
              <a:t> </a:t>
            </a:r>
            <a:r>
              <a:rPr kumimoji="1" lang="en-US" altLang="zh-CN" dirty="0">
                <a:solidFill>
                  <a:srgbClr val="005DA2"/>
                </a:solidFill>
                <a:latin typeface="微软雅黑" panose="020B0503020204020204" pitchFamily="34" charset="-122"/>
                <a:ea typeface="微软雅黑" panose="020B0503020204020204" pitchFamily="34" charset="-122"/>
              </a:rPr>
              <a:t>long</a:t>
            </a:r>
            <a:r>
              <a:rPr kumimoji="1" lang="zh-CN" altLang="en-US" dirty="0">
                <a:solidFill>
                  <a:srgbClr val="005DA2"/>
                </a:solidFill>
                <a:latin typeface="微软雅黑" panose="020B0503020204020204" pitchFamily="34" charset="-122"/>
                <a:ea typeface="微软雅黑" panose="020B0503020204020204" pitchFamily="34" charset="-122"/>
              </a:rPr>
              <a:t>中</a:t>
            </a:r>
            <a:r>
              <a:rPr kumimoji="1" lang="zh-CN" altLang="en-US" dirty="0">
                <a:solidFill>
                  <a:srgbClr val="FF0000"/>
                </a:solidFill>
                <a:latin typeface="微软雅黑" panose="020B0503020204020204" pitchFamily="34" charset="-122"/>
                <a:ea typeface="微软雅黑" panose="020B0503020204020204" pitchFamily="34" charset="-122"/>
              </a:rPr>
              <a:t>能容纳当前值</a:t>
            </a:r>
            <a:r>
              <a:rPr kumimoji="1" lang="zh-CN" altLang="en-US" dirty="0">
                <a:solidFill>
                  <a:srgbClr val="005DA2"/>
                </a:solidFill>
                <a:latin typeface="微软雅黑" panose="020B0503020204020204" pitchFamily="34" charset="-122"/>
                <a:ea typeface="微软雅黑" panose="020B0503020204020204" pitchFamily="34" charset="-122"/>
              </a:rPr>
              <a:t>且</a:t>
            </a:r>
            <a:r>
              <a:rPr kumimoji="1" lang="zh-CN" altLang="en-US" dirty="0">
                <a:solidFill>
                  <a:srgbClr val="FF0000"/>
                </a:solidFill>
                <a:latin typeface="微软雅黑" panose="020B0503020204020204" pitchFamily="34" charset="-122"/>
                <a:ea typeface="微软雅黑" panose="020B0503020204020204" pitchFamily="34" charset="-122"/>
              </a:rPr>
              <a:t>尺寸最小</a:t>
            </a:r>
            <a:r>
              <a:rPr kumimoji="1" lang="zh-CN" altLang="en-US" dirty="0">
                <a:solidFill>
                  <a:srgbClr val="005DA2"/>
                </a:solidFill>
                <a:latin typeface="微软雅黑" panose="020B0503020204020204" pitchFamily="34" charset="-122"/>
                <a:ea typeface="微软雅黑" panose="020B0503020204020204" pitchFamily="34" charset="-122"/>
              </a:rPr>
              <a:t>的那种类型</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如果一个字面值可能匹配的最大数据类型都放不下，将产生错误</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浮点型字面值可写作小数或科学记数法形式，指数部分用</a:t>
            </a:r>
            <a:r>
              <a:rPr kumimoji="1" lang="en-US" altLang="zh-CN" dirty="0">
                <a:solidFill>
                  <a:srgbClr val="005DA2"/>
                </a:solidFill>
                <a:latin typeface="微软雅黑" panose="020B0503020204020204" pitchFamily="34" charset="-122"/>
                <a:ea typeface="微软雅黑" panose="020B0503020204020204" pitchFamily="34" charset="-122"/>
              </a:rPr>
              <a:t>E</a:t>
            </a:r>
            <a:r>
              <a:rPr kumimoji="1" lang="zh-CN" altLang="en-US" dirty="0">
                <a:solidFill>
                  <a:srgbClr val="005DA2"/>
                </a:solidFill>
                <a:latin typeface="微软雅黑" panose="020B0503020204020204" pitchFamily="34" charset="-122"/>
                <a:ea typeface="微软雅黑" panose="020B0503020204020204" pitchFamily="34" charset="-122"/>
              </a:rPr>
              <a:t>或</a:t>
            </a:r>
            <a:r>
              <a:rPr kumimoji="1" lang="en-US" altLang="zh-CN" dirty="0">
                <a:solidFill>
                  <a:srgbClr val="005DA2"/>
                </a:solidFill>
                <a:latin typeface="微软雅黑" panose="020B0503020204020204" pitchFamily="34" charset="-122"/>
                <a:ea typeface="微软雅黑" panose="020B0503020204020204" pitchFamily="34" charset="-122"/>
              </a:rPr>
              <a:t>e</a:t>
            </a:r>
            <a:r>
              <a:rPr kumimoji="1" lang="zh-CN" altLang="en-US" dirty="0">
                <a:solidFill>
                  <a:srgbClr val="005DA2"/>
                </a:solidFill>
                <a:latin typeface="微软雅黑" panose="020B0503020204020204" pitchFamily="34" charset="-122"/>
                <a:ea typeface="微软雅黑" panose="020B0503020204020204" pitchFamily="34" charset="-122"/>
              </a:rPr>
              <a:t>标识，类型为</a:t>
            </a:r>
            <a:r>
              <a:rPr kumimoji="1" lang="en-US" altLang="zh-CN" dirty="0">
                <a:solidFill>
                  <a:srgbClr val="FF0000"/>
                </a:solidFill>
                <a:latin typeface="微软雅黑" panose="020B0503020204020204" pitchFamily="34" charset="-122"/>
                <a:ea typeface="微软雅黑" panose="020B0503020204020204" pitchFamily="34" charset="-122"/>
              </a:rPr>
              <a:t>double</a:t>
            </a:r>
          </a:p>
        </p:txBody>
      </p:sp>
    </p:spTree>
    <p:extLst>
      <p:ext uri="{BB962C8B-B14F-4D97-AF65-F5344CB8AC3E}">
        <p14:creationId xmlns:p14="http://schemas.microsoft.com/office/powerpoint/2010/main" val="3390769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字面值常量</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A4D58AD2-49D3-4DC8-9E96-501D75B442F5}"/>
              </a:ext>
            </a:extLst>
          </p:cNvPr>
          <p:cNvSpPr txBox="1"/>
          <p:nvPr/>
        </p:nvSpPr>
        <p:spPr>
          <a:xfrm>
            <a:off x="701824" y="771550"/>
            <a:ext cx="7902624" cy="2536400"/>
          </a:xfrm>
          <a:prstGeom prst="rect">
            <a:avLst/>
          </a:prstGeom>
          <a:noFill/>
        </p:spPr>
        <p:txBody>
          <a:bodyPr wrap="square">
            <a:spAutoFit/>
          </a:bodyPr>
          <a:lstStyle/>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字面值常量的形式和值决定了它的数据类型</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单引号括起来的单个字符表示</a:t>
            </a:r>
            <a:r>
              <a:rPr kumimoji="1" lang="en-US" altLang="zh-CN" dirty="0">
                <a:solidFill>
                  <a:srgbClr val="005DA2"/>
                </a:solidFill>
                <a:latin typeface="微软雅黑" panose="020B0503020204020204" pitchFamily="34" charset="-122"/>
                <a:ea typeface="微软雅黑" panose="020B0503020204020204" pitchFamily="34" charset="-122"/>
              </a:rPr>
              <a:t>char</a:t>
            </a:r>
            <a:r>
              <a:rPr kumimoji="1" lang="zh-CN" altLang="en-US" dirty="0">
                <a:solidFill>
                  <a:srgbClr val="005DA2"/>
                </a:solidFill>
                <a:latin typeface="微软雅黑" panose="020B0503020204020204" pitchFamily="34" charset="-122"/>
                <a:ea typeface="微软雅黑" panose="020B0503020204020204" pitchFamily="34" charset="-122"/>
              </a:rPr>
              <a:t>型字面值</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双引号括起来的零或多个字符构成字符串字面值</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字符串字面值支持拼接，见下方示例</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en-US" altLang="zh-CN" dirty="0">
                <a:solidFill>
                  <a:srgbClr val="005DA2"/>
                </a:solidFill>
                <a:latin typeface="微软雅黑" panose="020B0503020204020204" pitchFamily="34" charset="-122"/>
                <a:ea typeface="微软雅黑" panose="020B0503020204020204" pitchFamily="34" charset="-122"/>
              </a:rPr>
              <a:t>true</a:t>
            </a:r>
            <a:r>
              <a:rPr kumimoji="1" lang="zh-CN" altLang="en-US" dirty="0">
                <a:solidFill>
                  <a:srgbClr val="005DA2"/>
                </a:solidFill>
                <a:latin typeface="微软雅黑" panose="020B0503020204020204" pitchFamily="34" charset="-122"/>
                <a:ea typeface="微软雅黑" panose="020B0503020204020204" pitchFamily="34" charset="-122"/>
              </a:rPr>
              <a:t>和</a:t>
            </a:r>
            <a:r>
              <a:rPr kumimoji="1" lang="en-US" altLang="zh-CN" dirty="0">
                <a:solidFill>
                  <a:srgbClr val="005DA2"/>
                </a:solidFill>
                <a:latin typeface="微软雅黑" panose="020B0503020204020204" pitchFamily="34" charset="-122"/>
                <a:ea typeface="微软雅黑" panose="020B0503020204020204" pitchFamily="34" charset="-122"/>
              </a:rPr>
              <a:t>false</a:t>
            </a:r>
            <a:r>
              <a:rPr kumimoji="1" lang="zh-CN" altLang="en-US" dirty="0">
                <a:solidFill>
                  <a:srgbClr val="005DA2"/>
                </a:solidFill>
                <a:latin typeface="微软雅黑" panose="020B0503020204020204" pitchFamily="34" charset="-122"/>
                <a:ea typeface="微软雅黑" panose="020B0503020204020204" pitchFamily="34" charset="-122"/>
              </a:rPr>
              <a:t>是</a:t>
            </a:r>
            <a:r>
              <a:rPr kumimoji="1" lang="en-US" altLang="zh-CN" dirty="0">
                <a:solidFill>
                  <a:srgbClr val="005DA2"/>
                </a:solidFill>
                <a:latin typeface="微软雅黑" panose="020B0503020204020204" pitchFamily="34" charset="-122"/>
                <a:ea typeface="微软雅黑" panose="020B0503020204020204" pitchFamily="34" charset="-122"/>
              </a:rPr>
              <a:t>bool</a:t>
            </a:r>
            <a:r>
              <a:rPr kumimoji="1" lang="zh-CN" altLang="en-US" dirty="0">
                <a:solidFill>
                  <a:srgbClr val="005DA2"/>
                </a:solidFill>
                <a:latin typeface="微软雅黑" panose="020B0503020204020204" pitchFamily="34" charset="-122"/>
                <a:ea typeface="微软雅黑" panose="020B0503020204020204" pitchFamily="34" charset="-122"/>
              </a:rPr>
              <a:t>类型的字面值</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en-US" altLang="zh-CN" dirty="0" err="1">
                <a:solidFill>
                  <a:srgbClr val="005DA2"/>
                </a:solidFill>
                <a:latin typeface="微软雅黑" panose="020B0503020204020204" pitchFamily="34" charset="-122"/>
                <a:ea typeface="微软雅黑" panose="020B0503020204020204" pitchFamily="34" charset="-122"/>
              </a:rPr>
              <a:t>nullptr</a:t>
            </a:r>
            <a:r>
              <a:rPr kumimoji="1" lang="zh-CN" altLang="en-US" dirty="0">
                <a:solidFill>
                  <a:srgbClr val="005DA2"/>
                </a:solidFill>
                <a:latin typeface="微软雅黑" panose="020B0503020204020204" pitchFamily="34" charset="-122"/>
                <a:ea typeface="微软雅黑" panose="020B0503020204020204" pitchFamily="34" charset="-122"/>
              </a:rPr>
              <a:t>是指针字面值</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a16="http://schemas.microsoft.com/office/drawing/2014/main" id="{B8EF3A73-E385-5A46-B469-868622BF79A9}"/>
              </a:ext>
            </a:extLst>
          </p:cNvPr>
          <p:cNvGrpSpPr/>
          <p:nvPr/>
        </p:nvGrpSpPr>
        <p:grpSpPr>
          <a:xfrm>
            <a:off x="6110311" y="2247499"/>
            <a:ext cx="2304256" cy="1289905"/>
            <a:chOff x="5813482" y="1421163"/>
            <a:chExt cx="2808312" cy="3642297"/>
          </a:xfrm>
          <a:solidFill>
            <a:srgbClr val="FEFFBE"/>
          </a:solidFill>
        </p:grpSpPr>
        <p:sp>
          <p:nvSpPr>
            <p:cNvPr id="5" name="矩形 4">
              <a:extLst>
                <a:ext uri="{FF2B5EF4-FFF2-40B4-BE49-F238E27FC236}">
                  <a16:creationId xmlns:a16="http://schemas.microsoft.com/office/drawing/2014/main" id="{BC0FA6CE-F38E-5143-8459-28D64AB68290}"/>
                </a:ext>
              </a:extLst>
            </p:cNvPr>
            <p:cNvSpPr/>
            <p:nvPr/>
          </p:nvSpPr>
          <p:spPr>
            <a:xfrm>
              <a:off x="5813482" y="1421163"/>
              <a:ext cx="2808312" cy="3642297"/>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id="{EB482447-DC9E-B44D-87F8-B28827B2B7FB}"/>
                </a:ext>
              </a:extLst>
            </p:cNvPr>
            <p:cNvSpPr txBox="1"/>
            <p:nvPr/>
          </p:nvSpPr>
          <p:spPr>
            <a:xfrm>
              <a:off x="5870126" y="1475471"/>
              <a:ext cx="2623455" cy="2085761"/>
            </a:xfrm>
            <a:prstGeom prst="rect">
              <a:avLst/>
            </a:prstGeom>
            <a:grpFill/>
          </p:spPr>
          <p:txBody>
            <a:bodyPr wrap="square" rtlCol="0">
              <a:spAutoFit/>
            </a:bodyPr>
            <a:lstStyle/>
            <a:p>
              <a:r>
                <a:rPr lang="zh-CN" altLang="en-US" sz="1400" dirty="0">
                  <a:solidFill>
                    <a:srgbClr val="005DA2"/>
                  </a:solidFill>
                  <a:latin typeface="微软雅黑" panose="020B0503020204020204" pitchFamily="34" charset="-122"/>
                  <a:ea typeface="微软雅黑" panose="020B0503020204020204" pitchFamily="34" charset="-122"/>
                </a:rPr>
                <a:t>知识点</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字符串字面值的实际类型是常量字符构成的数组，编译器会在字符串字面值结尾添加一个空字符</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(\0)</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7" name="组合 6">
            <a:extLst>
              <a:ext uri="{FF2B5EF4-FFF2-40B4-BE49-F238E27FC236}">
                <a16:creationId xmlns:a16="http://schemas.microsoft.com/office/drawing/2014/main" id="{B4437ADB-54F9-4548-A92E-5AD6B463429E}"/>
              </a:ext>
            </a:extLst>
          </p:cNvPr>
          <p:cNvGrpSpPr/>
          <p:nvPr/>
        </p:nvGrpSpPr>
        <p:grpSpPr>
          <a:xfrm>
            <a:off x="1259632" y="3566192"/>
            <a:ext cx="3744416" cy="1008113"/>
            <a:chOff x="5813482" y="1421167"/>
            <a:chExt cx="2808312" cy="1844055"/>
          </a:xfrm>
          <a:solidFill>
            <a:schemeClr val="accent2">
              <a:lumMod val="20000"/>
              <a:lumOff val="80000"/>
            </a:schemeClr>
          </a:solidFill>
        </p:grpSpPr>
        <p:sp>
          <p:nvSpPr>
            <p:cNvPr id="8" name="矩形 7">
              <a:extLst>
                <a:ext uri="{FF2B5EF4-FFF2-40B4-BE49-F238E27FC236}">
                  <a16:creationId xmlns:a16="http://schemas.microsoft.com/office/drawing/2014/main" id="{47A85C5B-D0BD-284D-A2A2-1FEC1CD1A660}"/>
                </a:ext>
              </a:extLst>
            </p:cNvPr>
            <p:cNvSpPr/>
            <p:nvPr/>
          </p:nvSpPr>
          <p:spPr>
            <a:xfrm>
              <a:off x="5813482" y="1421167"/>
              <a:ext cx="2808312" cy="1844055"/>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10E4BB0A-B725-8B42-885E-0BA7802FD068}"/>
                </a:ext>
              </a:extLst>
            </p:cNvPr>
            <p:cNvSpPr txBox="1"/>
            <p:nvPr/>
          </p:nvSpPr>
          <p:spPr>
            <a:xfrm>
              <a:off x="5860955" y="1435491"/>
              <a:ext cx="2713365" cy="1390916"/>
            </a:xfrm>
            <a:prstGeom prst="rect">
              <a:avLst/>
            </a:prstGeom>
            <a:grpFill/>
          </p:spPr>
          <p:txBody>
            <a:bodyPr wrap="square" rtlCol="0">
              <a:spAutoFit/>
            </a:bodyPr>
            <a:lstStyle/>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下面两条语句输出结果相同</a:t>
              </a:r>
              <a:endPar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&lt;&lt; “AAA” &lt;&lt; “BBB” &lt;&lt; </a:t>
              </a:r>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p>
            <a:p>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&lt;&lt; “AAA” “BBB” &lt;&lt; </a:t>
              </a:r>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p>
          </p:txBody>
        </p:sp>
      </p:grpSp>
    </p:spTree>
    <p:extLst>
      <p:ext uri="{BB962C8B-B14F-4D97-AF65-F5344CB8AC3E}">
        <p14:creationId xmlns:p14="http://schemas.microsoft.com/office/powerpoint/2010/main" val="3166550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字面值常量</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A4D58AD2-49D3-4DC8-9E96-501D75B442F5}"/>
              </a:ext>
            </a:extLst>
          </p:cNvPr>
          <p:cNvSpPr txBox="1"/>
          <p:nvPr/>
        </p:nvSpPr>
        <p:spPr>
          <a:xfrm>
            <a:off x="701824" y="771550"/>
            <a:ext cx="7902624" cy="874407"/>
          </a:xfrm>
          <a:prstGeom prst="rect">
            <a:avLst/>
          </a:prstGeom>
          <a:noFill/>
        </p:spPr>
        <p:txBody>
          <a:bodyPr wrap="square">
            <a:spAutoFit/>
          </a:bodyPr>
          <a:lstStyle/>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字面值常量的形式和值决定了它的数据类型</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通过添加特定前后缀，可以改变字面值类型</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a16="http://schemas.microsoft.com/office/drawing/2014/main" id="{B8EF3A73-E385-5A46-B469-868622BF79A9}"/>
              </a:ext>
            </a:extLst>
          </p:cNvPr>
          <p:cNvGrpSpPr/>
          <p:nvPr/>
        </p:nvGrpSpPr>
        <p:grpSpPr>
          <a:xfrm>
            <a:off x="6300192" y="2489432"/>
            <a:ext cx="2213992" cy="1008112"/>
            <a:chOff x="5813482" y="1421162"/>
            <a:chExt cx="2808312" cy="3642297"/>
          </a:xfrm>
          <a:solidFill>
            <a:srgbClr val="FEFFBE"/>
          </a:solidFill>
        </p:grpSpPr>
        <p:sp>
          <p:nvSpPr>
            <p:cNvPr id="5" name="矩形 4">
              <a:extLst>
                <a:ext uri="{FF2B5EF4-FFF2-40B4-BE49-F238E27FC236}">
                  <a16:creationId xmlns:a16="http://schemas.microsoft.com/office/drawing/2014/main" id="{BC0FA6CE-F38E-5143-8459-28D64AB68290}"/>
                </a:ext>
              </a:extLst>
            </p:cNvPr>
            <p:cNvSpPr/>
            <p:nvPr/>
          </p:nvSpPr>
          <p:spPr>
            <a:xfrm>
              <a:off x="5813482" y="1421162"/>
              <a:ext cx="2808312" cy="3642297"/>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id="{EB482447-DC9E-B44D-87F8-B28827B2B7FB}"/>
                </a:ext>
              </a:extLst>
            </p:cNvPr>
            <p:cNvSpPr txBox="1"/>
            <p:nvPr/>
          </p:nvSpPr>
          <p:spPr>
            <a:xfrm>
              <a:off x="5870126" y="1475471"/>
              <a:ext cx="2623454" cy="2694106"/>
            </a:xfrm>
            <a:prstGeom prst="rect">
              <a:avLst/>
            </a:prstGeom>
            <a:grpFill/>
          </p:spPr>
          <p:txBody>
            <a:bodyPr wrap="square" rtlCol="0">
              <a:spAutoFit/>
            </a:bodyPr>
            <a:lstStyle/>
            <a:p>
              <a:r>
                <a:rPr lang="zh-CN" altLang="en-US" sz="1400" dirty="0">
                  <a:solidFill>
                    <a:srgbClr val="005DA2"/>
                  </a:solidFill>
                  <a:latin typeface="微软雅黑" panose="020B0503020204020204" pitchFamily="34" charset="-122"/>
                  <a:ea typeface="微软雅黑" panose="020B0503020204020204" pitchFamily="34" charset="-122"/>
                </a:rPr>
                <a:t>最佳实践</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p>
            <a:p>
              <a:r>
                <a:rPr lang="zh-CN" altLang="en-US" sz="1400" dirty="0">
                  <a:solidFill>
                    <a:srgbClr val="FF0000"/>
                  </a:solidFill>
                  <a:latin typeface="微软雅黑" panose="020B0503020204020204" pitchFamily="34" charset="-122"/>
                  <a:ea typeface="微软雅黑" panose="020B0503020204020204" pitchFamily="34" charset="-122"/>
                </a:rPr>
                <a:t>禁止</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使用小写字母</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l</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标记字面值类型，因为其和数字</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太容易混淆。</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pic>
        <p:nvPicPr>
          <p:cNvPr id="3" name="图片 2">
            <a:extLst>
              <a:ext uri="{FF2B5EF4-FFF2-40B4-BE49-F238E27FC236}">
                <a16:creationId xmlns:a16="http://schemas.microsoft.com/office/drawing/2014/main" id="{7BCCC904-3587-CB46-AEB9-6D7C9482701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5006"/>
          <a:stretch/>
        </p:blipFill>
        <p:spPr>
          <a:xfrm rot="-5400000">
            <a:off x="2342360" y="600063"/>
            <a:ext cx="2309532" cy="4886052"/>
          </a:xfrm>
          <a:prstGeom prst="rect">
            <a:avLst/>
          </a:prstGeom>
        </p:spPr>
      </p:pic>
    </p:spTree>
    <p:extLst>
      <p:ext uri="{BB962C8B-B14F-4D97-AF65-F5344CB8AC3E}">
        <p14:creationId xmlns:p14="http://schemas.microsoft.com/office/powerpoint/2010/main" val="4039587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48998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复合类型</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A4D58AD2-49D3-4DC8-9E96-501D75B442F5}"/>
              </a:ext>
            </a:extLst>
          </p:cNvPr>
          <p:cNvSpPr txBox="1"/>
          <p:nvPr/>
        </p:nvSpPr>
        <p:spPr>
          <a:xfrm>
            <a:off x="701824" y="771550"/>
            <a:ext cx="7902624" cy="1705403"/>
          </a:xfrm>
          <a:prstGeom prst="rect">
            <a:avLst/>
          </a:prstGeom>
          <a:noFill/>
        </p:spPr>
        <p:txBody>
          <a:bodyPr wrap="square">
            <a:spAutoFit/>
          </a:bodyPr>
          <a:lstStyle/>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复合类型是指基于其他类型定义的类型</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相较于基础类型，声明和定义复合类型的变量要更加复杂</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通常一条复合类型的声明语句由一个</a:t>
            </a:r>
            <a:r>
              <a:rPr kumimoji="1" lang="zh-CN" altLang="en-US" dirty="0">
                <a:solidFill>
                  <a:srgbClr val="FF0000"/>
                </a:solidFill>
                <a:latin typeface="微软雅黑" panose="020B0503020204020204" pitchFamily="34" charset="-122"/>
                <a:ea typeface="微软雅黑" panose="020B0503020204020204" pitchFamily="34" charset="-122"/>
              </a:rPr>
              <a:t>基本数据类型</a:t>
            </a:r>
            <a:r>
              <a:rPr kumimoji="1" lang="zh-CN" altLang="en-US" dirty="0">
                <a:solidFill>
                  <a:srgbClr val="005DA2"/>
                </a:solidFill>
                <a:latin typeface="微软雅黑" panose="020B0503020204020204" pitchFamily="34" charset="-122"/>
                <a:ea typeface="微软雅黑" panose="020B0503020204020204" pitchFamily="34" charset="-122"/>
              </a:rPr>
              <a:t>和紧随其后的一个</a:t>
            </a:r>
            <a:r>
              <a:rPr kumimoji="1" lang="zh-CN" altLang="en-US" dirty="0">
                <a:solidFill>
                  <a:srgbClr val="FF0000"/>
                </a:solidFill>
                <a:latin typeface="微软雅黑" panose="020B0503020204020204" pitchFamily="34" charset="-122"/>
                <a:ea typeface="微软雅黑" panose="020B0503020204020204" pitchFamily="34" charset="-122"/>
              </a:rPr>
              <a:t>声明符</a:t>
            </a:r>
            <a:r>
              <a:rPr kumimoji="1" lang="zh-CN" altLang="en-US" dirty="0">
                <a:solidFill>
                  <a:srgbClr val="005DA2"/>
                </a:solidFill>
                <a:latin typeface="微软雅黑" panose="020B0503020204020204" pitchFamily="34" charset="-122"/>
                <a:ea typeface="微软雅黑" panose="020B0503020204020204" pitchFamily="34" charset="-122"/>
              </a:rPr>
              <a:t>列表组成。</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197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48998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指针</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A4D58AD2-49D3-4DC8-9E96-501D75B442F5}"/>
              </a:ext>
            </a:extLst>
          </p:cNvPr>
          <p:cNvSpPr txBox="1"/>
          <p:nvPr/>
        </p:nvSpPr>
        <p:spPr>
          <a:xfrm>
            <a:off x="701824" y="771550"/>
            <a:ext cx="7902624" cy="1289905"/>
          </a:xfrm>
          <a:prstGeom prst="rect">
            <a:avLst/>
          </a:prstGeom>
          <a:noFill/>
        </p:spPr>
        <p:txBody>
          <a:bodyPr wrap="square">
            <a:spAutoFit/>
          </a:bodyPr>
          <a:lstStyle/>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指针是指向另外一种类型的复合类型</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指针本身是一个变量，变量中存储的是另一个变量的内存地址</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指针极大地增加的程序的灵活性和执行效率，但是也很容易带来风险</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pic>
        <p:nvPicPr>
          <p:cNvPr id="7" name="Picture 2" descr="C++ Pointers Concept with Example - Simple Snippets">
            <a:extLst>
              <a:ext uri="{FF2B5EF4-FFF2-40B4-BE49-F238E27FC236}">
                <a16:creationId xmlns:a16="http://schemas.microsoft.com/office/drawing/2014/main" id="{18341EA9-BE23-E74F-BE93-BB0FDC2C58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2852" y="2128578"/>
            <a:ext cx="5290542" cy="2819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955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48998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指针</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A4D58AD2-49D3-4DC8-9E96-501D75B442F5}"/>
              </a:ext>
            </a:extLst>
          </p:cNvPr>
          <p:cNvSpPr txBox="1"/>
          <p:nvPr/>
        </p:nvSpPr>
        <p:spPr>
          <a:xfrm>
            <a:off x="701824" y="771550"/>
            <a:ext cx="7902624" cy="463588"/>
          </a:xfrm>
          <a:prstGeom prst="rect">
            <a:avLst/>
          </a:prstGeom>
          <a:noFill/>
        </p:spPr>
        <p:txBody>
          <a:bodyPr wrap="square">
            <a:spAutoFit/>
          </a:bodyPr>
          <a:lstStyle/>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指针的基本使用：配合取地址操作符</a:t>
            </a:r>
            <a:r>
              <a:rPr kumimoji="1" lang="en-US" altLang="zh-CN" dirty="0">
                <a:solidFill>
                  <a:srgbClr val="FF0000"/>
                </a:solidFill>
                <a:latin typeface="微软雅黑" panose="020B0503020204020204" pitchFamily="34" charset="-122"/>
                <a:ea typeface="微软雅黑" panose="020B0503020204020204" pitchFamily="34" charset="-122"/>
              </a:rPr>
              <a:t>&amp;</a:t>
            </a:r>
            <a:r>
              <a:rPr kumimoji="1" lang="zh-CN" altLang="en-US" dirty="0">
                <a:solidFill>
                  <a:srgbClr val="005DA2"/>
                </a:solidFill>
                <a:latin typeface="微软雅黑" panose="020B0503020204020204" pitchFamily="34" charset="-122"/>
                <a:ea typeface="微软雅黑" panose="020B0503020204020204" pitchFamily="34" charset="-122"/>
              </a:rPr>
              <a:t>与解引用操作符</a:t>
            </a:r>
            <a:r>
              <a:rPr kumimoji="1" lang="zh-CN" altLang="en-US" dirty="0">
                <a:solidFill>
                  <a:srgbClr val="FF0000"/>
                </a:solidFill>
                <a:latin typeface="微软雅黑" panose="020B0503020204020204" pitchFamily="34" charset="-122"/>
                <a:ea typeface="微软雅黑" panose="020B0503020204020204" pitchFamily="34" charset="-122"/>
              </a:rPr>
              <a:t>*</a:t>
            </a:r>
            <a:endParaRPr lang="zh-CN" altLang="en-US" dirty="0">
              <a:solidFill>
                <a:srgbClr val="FF0000"/>
              </a:solidFill>
            </a:endParaRPr>
          </a:p>
        </p:txBody>
      </p:sp>
      <p:grpSp>
        <p:nvGrpSpPr>
          <p:cNvPr id="5" name="组合 4">
            <a:extLst>
              <a:ext uri="{FF2B5EF4-FFF2-40B4-BE49-F238E27FC236}">
                <a16:creationId xmlns:a16="http://schemas.microsoft.com/office/drawing/2014/main" id="{D44F5030-AC38-2142-B401-207500A953E9}"/>
              </a:ext>
            </a:extLst>
          </p:cNvPr>
          <p:cNvGrpSpPr/>
          <p:nvPr/>
        </p:nvGrpSpPr>
        <p:grpSpPr>
          <a:xfrm>
            <a:off x="859024" y="1427012"/>
            <a:ext cx="7425952" cy="2863844"/>
            <a:chOff x="5813482" y="1421165"/>
            <a:chExt cx="2808312" cy="5092773"/>
          </a:xfrm>
          <a:solidFill>
            <a:schemeClr val="accent2">
              <a:lumMod val="20000"/>
              <a:lumOff val="80000"/>
            </a:schemeClr>
          </a:solidFill>
        </p:grpSpPr>
        <p:sp>
          <p:nvSpPr>
            <p:cNvPr id="6" name="矩形 5">
              <a:extLst>
                <a:ext uri="{FF2B5EF4-FFF2-40B4-BE49-F238E27FC236}">
                  <a16:creationId xmlns:a16="http://schemas.microsoft.com/office/drawing/2014/main" id="{E733CDD1-1212-3C4D-83BE-F5540ECA2CB5}"/>
                </a:ext>
              </a:extLst>
            </p:cNvPr>
            <p:cNvSpPr/>
            <p:nvPr/>
          </p:nvSpPr>
          <p:spPr>
            <a:xfrm>
              <a:off x="5813482" y="1421165"/>
              <a:ext cx="2808312" cy="5092773"/>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120B3C16-E945-D048-AED1-A7FE5BF2A13F}"/>
                </a:ext>
              </a:extLst>
            </p:cNvPr>
            <p:cNvSpPr txBox="1"/>
            <p:nvPr/>
          </p:nvSpPr>
          <p:spPr>
            <a:xfrm>
              <a:off x="5860955" y="1604572"/>
              <a:ext cx="2713365" cy="4725960"/>
            </a:xfrm>
            <a:prstGeom prst="rect">
              <a:avLst/>
            </a:prstGeom>
            <a:grpFill/>
          </p:spPr>
          <p:txBody>
            <a:bodyPr wrap="square" rtlCol="0">
              <a:spAutoFit/>
            </a:bodyPr>
            <a:lstStyle/>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int a = 1;</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int* pa = &amp;a;		// int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指针</a:t>
              </a:r>
              <a:endPar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float b = 1.0;</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float* pb = &amp;b;		//</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float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指针</a:t>
              </a:r>
              <a:endPar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char c = 0;</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char* pc = &amp;c;		//</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char</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指针</a:t>
              </a:r>
              <a:endPar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pa</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2;			//</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通过指针给变量赋值</a:t>
              </a:r>
              <a:endPar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*pb = 2.0;</a:t>
              </a:r>
            </a:p>
            <a:p>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cout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&lt;&lt;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 “ &lt;&lt; a &lt;&lt; “ b: “ &lt;&lt; b</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&lt;&lt;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p>
          </p:txBody>
        </p:sp>
      </p:grpSp>
    </p:spTree>
    <p:extLst>
      <p:ext uri="{BB962C8B-B14F-4D97-AF65-F5344CB8AC3E}">
        <p14:creationId xmlns:p14="http://schemas.microsoft.com/office/powerpoint/2010/main" val="2342913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4"/>
          <p:cNvSpPr txBox="1"/>
          <p:nvPr/>
        </p:nvSpPr>
        <p:spPr>
          <a:xfrm>
            <a:off x="611560" y="429469"/>
            <a:ext cx="2256285" cy="49678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b="1" dirty="0">
                <a:solidFill>
                  <a:schemeClr val="accent1"/>
                </a:solidFill>
                <a:latin typeface="微软雅黑" panose="020B0503020204020204" pitchFamily="34" charset="-122"/>
                <a:ea typeface="微软雅黑" panose="020B0503020204020204" pitchFamily="34" charset="-122"/>
              </a:rPr>
              <a:t>目录</a:t>
            </a:r>
            <a:r>
              <a:rPr lang="en-US" altLang="zh-CN" b="1" dirty="0">
                <a:solidFill>
                  <a:schemeClr val="accent1"/>
                </a:solidFill>
                <a:latin typeface="微软雅黑" panose="020B0503020204020204" pitchFamily="34" charset="-122"/>
                <a:ea typeface="微软雅黑" panose="020B0503020204020204" pitchFamily="34" charset="-122"/>
              </a:rPr>
              <a:t>/</a:t>
            </a:r>
            <a:r>
              <a:rPr lang="en-US" altLang="zh-CN" sz="1800" b="1" dirty="0">
                <a:solidFill>
                  <a:schemeClr val="accent1"/>
                </a:solidFill>
                <a:latin typeface="微软雅黑" panose="020B0503020204020204" pitchFamily="34" charset="-122"/>
                <a:ea typeface="微软雅黑" panose="020B0503020204020204" pitchFamily="34" charset="-122"/>
              </a:rPr>
              <a:t>Contents</a:t>
            </a:r>
            <a:endParaRPr lang="en-GB" sz="1800" b="1" dirty="0">
              <a:solidFill>
                <a:schemeClr val="accent1"/>
              </a:solidFill>
              <a:latin typeface="微软雅黑" panose="020B0503020204020204" pitchFamily="34" charset="-122"/>
              <a:ea typeface="微软雅黑" panose="020B0503020204020204" pitchFamily="34" charset="-122"/>
            </a:endParaRPr>
          </a:p>
        </p:txBody>
      </p:sp>
      <p:cxnSp>
        <p:nvCxnSpPr>
          <p:cNvPr id="43" name="直接连接符 42"/>
          <p:cNvCxnSpPr/>
          <p:nvPr/>
        </p:nvCxnSpPr>
        <p:spPr>
          <a:xfrm>
            <a:off x="738572" y="1059582"/>
            <a:ext cx="764985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467544" y="1635646"/>
            <a:ext cx="827482" cy="489631"/>
            <a:chOff x="2215144" y="927951"/>
            <a:chExt cx="1244730" cy="897673"/>
          </a:xfrm>
        </p:grpSpPr>
        <p:sp>
          <p:nvSpPr>
            <p:cNvPr id="46" name="平行四边形 45"/>
            <p:cNvSpPr/>
            <p:nvPr/>
          </p:nvSpPr>
          <p:spPr>
            <a:xfrm>
              <a:off x="2215144" y="982844"/>
              <a:ext cx="1120898" cy="842780"/>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47" name="文本框 9"/>
            <p:cNvSpPr txBox="1"/>
            <p:nvPr/>
          </p:nvSpPr>
          <p:spPr>
            <a:xfrm>
              <a:off x="2393075" y="927951"/>
              <a:ext cx="1066799" cy="81650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01</a:t>
              </a:r>
              <a:endParaRPr lang="zh-CN" altLang="en-US" sz="2800" dirty="0">
                <a:solidFill>
                  <a:schemeClr val="bg1"/>
                </a:solidFill>
                <a:latin typeface="Impact" panose="020B0806030902050204" pitchFamily="34" charset="0"/>
              </a:endParaRPr>
            </a:p>
          </p:txBody>
        </p:sp>
      </p:grpSp>
      <p:grpSp>
        <p:nvGrpSpPr>
          <p:cNvPr id="48" name="组合 47"/>
          <p:cNvGrpSpPr/>
          <p:nvPr/>
        </p:nvGrpSpPr>
        <p:grpSpPr>
          <a:xfrm>
            <a:off x="467544" y="2315260"/>
            <a:ext cx="827482" cy="504163"/>
            <a:chOff x="2215144" y="1952311"/>
            <a:chExt cx="1244730" cy="924318"/>
          </a:xfrm>
        </p:grpSpPr>
        <p:sp>
          <p:nvSpPr>
            <p:cNvPr id="49" name="平行四边形 48"/>
            <p:cNvSpPr/>
            <p:nvPr/>
          </p:nvSpPr>
          <p:spPr>
            <a:xfrm>
              <a:off x="2215144" y="2033848"/>
              <a:ext cx="1120898" cy="842781"/>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50" name="文本框 10"/>
            <p:cNvSpPr txBox="1"/>
            <p:nvPr/>
          </p:nvSpPr>
          <p:spPr>
            <a:xfrm>
              <a:off x="2393075" y="1952311"/>
              <a:ext cx="1066799" cy="816508"/>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02</a:t>
              </a:r>
              <a:endParaRPr lang="zh-CN" altLang="en-US" sz="2800" dirty="0">
                <a:solidFill>
                  <a:schemeClr val="bg1"/>
                </a:solidFill>
                <a:latin typeface="Impact" panose="020B0806030902050204" pitchFamily="34" charset="0"/>
              </a:endParaRPr>
            </a:p>
          </p:txBody>
        </p:sp>
      </p:grpSp>
      <p:grpSp>
        <p:nvGrpSpPr>
          <p:cNvPr id="51" name="组合 50"/>
          <p:cNvGrpSpPr/>
          <p:nvPr/>
        </p:nvGrpSpPr>
        <p:grpSpPr>
          <a:xfrm>
            <a:off x="467544" y="3017108"/>
            <a:ext cx="827482" cy="496081"/>
            <a:chOff x="2215144" y="3018134"/>
            <a:chExt cx="1244730" cy="909499"/>
          </a:xfrm>
        </p:grpSpPr>
        <p:sp>
          <p:nvSpPr>
            <p:cNvPr id="52" name="平行四边形 51"/>
            <p:cNvSpPr/>
            <p:nvPr/>
          </p:nvSpPr>
          <p:spPr>
            <a:xfrm>
              <a:off x="2215144" y="3084852"/>
              <a:ext cx="1120898" cy="842781"/>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53" name="文本框 11"/>
            <p:cNvSpPr txBox="1"/>
            <p:nvPr/>
          </p:nvSpPr>
          <p:spPr>
            <a:xfrm>
              <a:off x="2393075" y="3018134"/>
              <a:ext cx="1066799" cy="816505"/>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03</a:t>
              </a:r>
              <a:endParaRPr lang="zh-CN" altLang="en-US" sz="2800" dirty="0">
                <a:solidFill>
                  <a:schemeClr val="bg1"/>
                </a:solidFill>
                <a:latin typeface="Impact" panose="020B0806030902050204" pitchFamily="34" charset="0"/>
              </a:endParaRPr>
            </a:p>
          </p:txBody>
        </p:sp>
      </p:grpSp>
      <p:grpSp>
        <p:nvGrpSpPr>
          <p:cNvPr id="60" name="组合 59"/>
          <p:cNvGrpSpPr/>
          <p:nvPr/>
        </p:nvGrpSpPr>
        <p:grpSpPr>
          <a:xfrm>
            <a:off x="1146796" y="1648957"/>
            <a:ext cx="3569218" cy="459690"/>
            <a:chOff x="4315150" y="953426"/>
            <a:chExt cx="3857250" cy="540057"/>
          </a:xfrm>
        </p:grpSpPr>
        <p:sp>
          <p:nvSpPr>
            <p:cNvPr id="61" name="矩形 60"/>
            <p:cNvSpPr/>
            <p:nvPr/>
          </p:nvSpPr>
          <p:spPr>
            <a:xfrm>
              <a:off x="4841196" y="1036090"/>
              <a:ext cx="2827147"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基础类型</a:t>
              </a:r>
              <a:endParaRPr lang="en-GB"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2" name="平行四边形 61"/>
            <p:cNvSpPr/>
            <p:nvPr/>
          </p:nvSpPr>
          <p:spPr>
            <a:xfrm>
              <a:off x="4315150" y="953426"/>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63" name="组合 62"/>
          <p:cNvGrpSpPr/>
          <p:nvPr/>
        </p:nvGrpSpPr>
        <p:grpSpPr>
          <a:xfrm>
            <a:off x="1146796" y="2343110"/>
            <a:ext cx="3569218" cy="459690"/>
            <a:chOff x="4315150" y="1647579"/>
            <a:chExt cx="3857250" cy="540057"/>
          </a:xfrm>
        </p:grpSpPr>
        <p:sp>
          <p:nvSpPr>
            <p:cNvPr id="64" name="矩形 63"/>
            <p:cNvSpPr/>
            <p:nvPr/>
          </p:nvSpPr>
          <p:spPr>
            <a:xfrm>
              <a:off x="4841196" y="1730243"/>
              <a:ext cx="2827147"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变量</a:t>
              </a:r>
              <a:endParaRPr lang="en-GB"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5" name="平行四边形 64"/>
            <p:cNvSpPr/>
            <p:nvPr/>
          </p:nvSpPr>
          <p:spPr>
            <a:xfrm>
              <a:off x="4315150" y="1647579"/>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66" name="组合 65"/>
          <p:cNvGrpSpPr/>
          <p:nvPr/>
        </p:nvGrpSpPr>
        <p:grpSpPr>
          <a:xfrm>
            <a:off x="1146796" y="3037262"/>
            <a:ext cx="3569218" cy="459690"/>
            <a:chOff x="4315150" y="2341731"/>
            <a:chExt cx="3857250" cy="540057"/>
          </a:xfrm>
        </p:grpSpPr>
        <p:sp>
          <p:nvSpPr>
            <p:cNvPr id="67" name="矩形 66"/>
            <p:cNvSpPr/>
            <p:nvPr/>
          </p:nvSpPr>
          <p:spPr>
            <a:xfrm>
              <a:off x="4841197" y="2424395"/>
              <a:ext cx="2827146"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字面值常量</a:t>
              </a:r>
              <a:endParaRPr lang="en-GB"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8" name="平行四边形 67"/>
            <p:cNvSpPr/>
            <p:nvPr/>
          </p:nvSpPr>
          <p:spPr>
            <a:xfrm>
              <a:off x="4315150" y="2341731"/>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34" name="组合 33"/>
          <p:cNvGrpSpPr/>
          <p:nvPr/>
        </p:nvGrpSpPr>
        <p:grpSpPr>
          <a:xfrm>
            <a:off x="7956376" y="490833"/>
            <a:ext cx="432048" cy="432834"/>
            <a:chOff x="6084168" y="1274820"/>
            <a:chExt cx="432048" cy="432834"/>
          </a:xfrm>
        </p:grpSpPr>
        <p:sp>
          <p:nvSpPr>
            <p:cNvPr id="35"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6"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37" name="组合 36"/>
          <p:cNvGrpSpPr/>
          <p:nvPr/>
        </p:nvGrpSpPr>
        <p:grpSpPr>
          <a:xfrm>
            <a:off x="6660232" y="491226"/>
            <a:ext cx="432048" cy="432048"/>
            <a:chOff x="4788024" y="1275213"/>
            <a:chExt cx="432048" cy="432048"/>
          </a:xfrm>
        </p:grpSpPr>
        <p:sp>
          <p:nvSpPr>
            <p:cNvPr id="38"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9"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40" name="组合 39"/>
          <p:cNvGrpSpPr/>
          <p:nvPr/>
        </p:nvGrpSpPr>
        <p:grpSpPr>
          <a:xfrm>
            <a:off x="7308304" y="490833"/>
            <a:ext cx="432833" cy="432834"/>
            <a:chOff x="5436096" y="1274820"/>
            <a:chExt cx="432833" cy="432834"/>
          </a:xfrm>
        </p:grpSpPr>
        <p:sp>
          <p:nvSpPr>
            <p:cNvPr id="41"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42"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44" name="组合 43"/>
          <p:cNvGrpSpPr/>
          <p:nvPr/>
        </p:nvGrpSpPr>
        <p:grpSpPr>
          <a:xfrm>
            <a:off x="5364088" y="490833"/>
            <a:ext cx="432833" cy="432834"/>
            <a:chOff x="3491880" y="1274820"/>
            <a:chExt cx="432833" cy="432834"/>
          </a:xfrm>
        </p:grpSpPr>
        <p:sp>
          <p:nvSpPr>
            <p:cNvPr id="75"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76"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77" name="组合 76"/>
          <p:cNvGrpSpPr/>
          <p:nvPr/>
        </p:nvGrpSpPr>
        <p:grpSpPr>
          <a:xfrm>
            <a:off x="6012160" y="490833"/>
            <a:ext cx="432833" cy="432834"/>
            <a:chOff x="4139952" y="1274820"/>
            <a:chExt cx="432833" cy="432834"/>
          </a:xfrm>
        </p:grpSpPr>
        <p:sp>
          <p:nvSpPr>
            <p:cNvPr id="78"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79"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9" name="组合 8">
            <a:extLst>
              <a:ext uri="{FF2B5EF4-FFF2-40B4-BE49-F238E27FC236}">
                <a16:creationId xmlns:a16="http://schemas.microsoft.com/office/drawing/2014/main" id="{962760C1-61AD-A42C-96F0-924E3BD18330}"/>
              </a:ext>
            </a:extLst>
          </p:cNvPr>
          <p:cNvGrpSpPr/>
          <p:nvPr/>
        </p:nvGrpSpPr>
        <p:grpSpPr>
          <a:xfrm>
            <a:off x="467544" y="3721033"/>
            <a:ext cx="827482" cy="523220"/>
            <a:chOff x="2215144" y="3018134"/>
            <a:chExt cx="1244730" cy="959255"/>
          </a:xfrm>
        </p:grpSpPr>
        <p:sp>
          <p:nvSpPr>
            <p:cNvPr id="10" name="平行四边形 9">
              <a:extLst>
                <a:ext uri="{FF2B5EF4-FFF2-40B4-BE49-F238E27FC236}">
                  <a16:creationId xmlns:a16="http://schemas.microsoft.com/office/drawing/2014/main" id="{8555A3EB-857F-96D4-7B17-C5E6A358316F}"/>
                </a:ext>
              </a:extLst>
            </p:cNvPr>
            <p:cNvSpPr/>
            <p:nvPr/>
          </p:nvSpPr>
          <p:spPr>
            <a:xfrm>
              <a:off x="2215144" y="3084852"/>
              <a:ext cx="1120898" cy="842781"/>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11" name="文本框 11">
              <a:extLst>
                <a:ext uri="{FF2B5EF4-FFF2-40B4-BE49-F238E27FC236}">
                  <a16:creationId xmlns:a16="http://schemas.microsoft.com/office/drawing/2014/main" id="{35CC6C53-B702-A2C2-3F63-CAAF97DA2F91}"/>
                </a:ext>
              </a:extLst>
            </p:cNvPr>
            <p:cNvSpPr txBox="1"/>
            <p:nvPr/>
          </p:nvSpPr>
          <p:spPr>
            <a:xfrm>
              <a:off x="2393074" y="3018134"/>
              <a:ext cx="1066800" cy="959255"/>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04</a:t>
              </a:r>
              <a:endParaRPr lang="zh-CN" altLang="en-US" sz="2800" dirty="0">
                <a:solidFill>
                  <a:schemeClr val="bg1"/>
                </a:solidFill>
                <a:latin typeface="Impact" panose="020B0806030902050204" pitchFamily="34" charset="0"/>
              </a:endParaRPr>
            </a:p>
          </p:txBody>
        </p:sp>
      </p:grpSp>
      <p:grpSp>
        <p:nvGrpSpPr>
          <p:cNvPr id="12" name="组合 11">
            <a:extLst>
              <a:ext uri="{FF2B5EF4-FFF2-40B4-BE49-F238E27FC236}">
                <a16:creationId xmlns:a16="http://schemas.microsoft.com/office/drawing/2014/main" id="{9C709B38-8769-2EB1-FDC7-69828EC577BA}"/>
              </a:ext>
            </a:extLst>
          </p:cNvPr>
          <p:cNvGrpSpPr/>
          <p:nvPr/>
        </p:nvGrpSpPr>
        <p:grpSpPr>
          <a:xfrm>
            <a:off x="1146796" y="3741187"/>
            <a:ext cx="3569218" cy="459690"/>
            <a:chOff x="4315150" y="2341731"/>
            <a:chExt cx="3857250" cy="540057"/>
          </a:xfrm>
        </p:grpSpPr>
        <p:sp>
          <p:nvSpPr>
            <p:cNvPr id="13" name="矩形 12">
              <a:extLst>
                <a:ext uri="{FF2B5EF4-FFF2-40B4-BE49-F238E27FC236}">
                  <a16:creationId xmlns:a16="http://schemas.microsoft.com/office/drawing/2014/main" id="{BD0598EE-3C0B-B862-03C1-42BD217018F2}"/>
                </a:ext>
              </a:extLst>
            </p:cNvPr>
            <p:cNvSpPr/>
            <p:nvPr/>
          </p:nvSpPr>
          <p:spPr>
            <a:xfrm>
              <a:off x="4841197" y="2424395"/>
              <a:ext cx="2827146"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复合类型</a:t>
              </a:r>
              <a:endParaRPr lang="en-GB"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平行四边形 13">
              <a:extLst>
                <a:ext uri="{FF2B5EF4-FFF2-40B4-BE49-F238E27FC236}">
                  <a16:creationId xmlns:a16="http://schemas.microsoft.com/office/drawing/2014/main" id="{095ED9DC-295A-FE57-9195-217E0D421E06}"/>
                </a:ext>
              </a:extLst>
            </p:cNvPr>
            <p:cNvSpPr/>
            <p:nvPr/>
          </p:nvSpPr>
          <p:spPr>
            <a:xfrm>
              <a:off x="4315150" y="2341731"/>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2" name="组合 1">
            <a:extLst>
              <a:ext uri="{FF2B5EF4-FFF2-40B4-BE49-F238E27FC236}">
                <a16:creationId xmlns:a16="http://schemas.microsoft.com/office/drawing/2014/main" id="{2E019FA1-D7E9-CBEC-F731-8D2278A4BB1F}"/>
              </a:ext>
            </a:extLst>
          </p:cNvPr>
          <p:cNvGrpSpPr/>
          <p:nvPr/>
        </p:nvGrpSpPr>
        <p:grpSpPr>
          <a:xfrm>
            <a:off x="4605211" y="1635646"/>
            <a:ext cx="827482" cy="523220"/>
            <a:chOff x="2215144" y="927951"/>
            <a:chExt cx="1244730" cy="959254"/>
          </a:xfrm>
        </p:grpSpPr>
        <p:sp>
          <p:nvSpPr>
            <p:cNvPr id="3" name="平行四边形 2">
              <a:extLst>
                <a:ext uri="{FF2B5EF4-FFF2-40B4-BE49-F238E27FC236}">
                  <a16:creationId xmlns:a16="http://schemas.microsoft.com/office/drawing/2014/main" id="{6D1CA5BB-6F53-2EC1-DBED-9EC78C0B076C}"/>
                </a:ext>
              </a:extLst>
            </p:cNvPr>
            <p:cNvSpPr/>
            <p:nvPr/>
          </p:nvSpPr>
          <p:spPr>
            <a:xfrm>
              <a:off x="2215144" y="982844"/>
              <a:ext cx="1120898" cy="842780"/>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4" name="文本框 9">
              <a:extLst>
                <a:ext uri="{FF2B5EF4-FFF2-40B4-BE49-F238E27FC236}">
                  <a16:creationId xmlns:a16="http://schemas.microsoft.com/office/drawing/2014/main" id="{E7764575-8B3A-E6C2-A46E-0E032394EC55}"/>
                </a:ext>
              </a:extLst>
            </p:cNvPr>
            <p:cNvSpPr txBox="1"/>
            <p:nvPr/>
          </p:nvSpPr>
          <p:spPr>
            <a:xfrm>
              <a:off x="2393074" y="927951"/>
              <a:ext cx="1066800"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05</a:t>
              </a:r>
              <a:endParaRPr lang="zh-CN" altLang="en-US" sz="2800" dirty="0">
                <a:solidFill>
                  <a:schemeClr val="bg1"/>
                </a:solidFill>
                <a:latin typeface="Impact" panose="020B0806030902050204" pitchFamily="34" charset="0"/>
              </a:endParaRPr>
            </a:p>
          </p:txBody>
        </p:sp>
      </p:grpSp>
      <p:grpSp>
        <p:nvGrpSpPr>
          <p:cNvPr id="5" name="组合 4">
            <a:extLst>
              <a:ext uri="{FF2B5EF4-FFF2-40B4-BE49-F238E27FC236}">
                <a16:creationId xmlns:a16="http://schemas.microsoft.com/office/drawing/2014/main" id="{F9E236F0-5F22-7F68-8215-4F4FD57D47D9}"/>
              </a:ext>
            </a:extLst>
          </p:cNvPr>
          <p:cNvGrpSpPr/>
          <p:nvPr/>
        </p:nvGrpSpPr>
        <p:grpSpPr>
          <a:xfrm>
            <a:off x="5284463" y="1648957"/>
            <a:ext cx="3569218" cy="459690"/>
            <a:chOff x="4315150" y="953426"/>
            <a:chExt cx="3857250" cy="540057"/>
          </a:xfrm>
        </p:grpSpPr>
        <p:sp>
          <p:nvSpPr>
            <p:cNvPr id="6" name="矩形 5">
              <a:extLst>
                <a:ext uri="{FF2B5EF4-FFF2-40B4-BE49-F238E27FC236}">
                  <a16:creationId xmlns:a16="http://schemas.microsoft.com/office/drawing/2014/main" id="{6E112317-DCD6-A3C6-092B-E752EC1E0365}"/>
                </a:ext>
              </a:extLst>
            </p:cNvPr>
            <p:cNvSpPr/>
            <p:nvPr/>
          </p:nvSpPr>
          <p:spPr>
            <a:xfrm>
              <a:off x="4841196" y="1036090"/>
              <a:ext cx="3011845"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自定义类型</a:t>
              </a:r>
              <a:endParaRPr lang="en-GB"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平行四边形 6">
              <a:extLst>
                <a:ext uri="{FF2B5EF4-FFF2-40B4-BE49-F238E27FC236}">
                  <a16:creationId xmlns:a16="http://schemas.microsoft.com/office/drawing/2014/main" id="{11C9DD8D-7772-E267-F7B2-327119E839A5}"/>
                </a:ext>
              </a:extLst>
            </p:cNvPr>
            <p:cNvSpPr/>
            <p:nvPr/>
          </p:nvSpPr>
          <p:spPr>
            <a:xfrm>
              <a:off x="4315150" y="953426"/>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8" name="组合 7">
            <a:extLst>
              <a:ext uri="{FF2B5EF4-FFF2-40B4-BE49-F238E27FC236}">
                <a16:creationId xmlns:a16="http://schemas.microsoft.com/office/drawing/2014/main" id="{F9902301-2425-7042-0787-1A44F22F9E05}"/>
              </a:ext>
            </a:extLst>
          </p:cNvPr>
          <p:cNvGrpSpPr/>
          <p:nvPr/>
        </p:nvGrpSpPr>
        <p:grpSpPr>
          <a:xfrm>
            <a:off x="4605211" y="2315260"/>
            <a:ext cx="827482" cy="523220"/>
            <a:chOff x="2215144" y="927951"/>
            <a:chExt cx="1244730" cy="959254"/>
          </a:xfrm>
        </p:grpSpPr>
        <p:sp>
          <p:nvSpPr>
            <p:cNvPr id="16" name="平行四边形 15">
              <a:extLst>
                <a:ext uri="{FF2B5EF4-FFF2-40B4-BE49-F238E27FC236}">
                  <a16:creationId xmlns:a16="http://schemas.microsoft.com/office/drawing/2014/main" id="{C23E9DC1-AAE8-CD0E-2C3A-3D429CC56C34}"/>
                </a:ext>
              </a:extLst>
            </p:cNvPr>
            <p:cNvSpPr/>
            <p:nvPr/>
          </p:nvSpPr>
          <p:spPr>
            <a:xfrm>
              <a:off x="2215144" y="982844"/>
              <a:ext cx="1120898" cy="842780"/>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17" name="文本框 9">
              <a:extLst>
                <a:ext uri="{FF2B5EF4-FFF2-40B4-BE49-F238E27FC236}">
                  <a16:creationId xmlns:a16="http://schemas.microsoft.com/office/drawing/2014/main" id="{8E6B1F49-1911-51D8-A642-400FCA3CF102}"/>
                </a:ext>
              </a:extLst>
            </p:cNvPr>
            <p:cNvSpPr txBox="1"/>
            <p:nvPr/>
          </p:nvSpPr>
          <p:spPr>
            <a:xfrm>
              <a:off x="2393074" y="927951"/>
              <a:ext cx="1066800"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06</a:t>
              </a:r>
              <a:endParaRPr lang="zh-CN" altLang="en-US" sz="2800" dirty="0">
                <a:solidFill>
                  <a:schemeClr val="bg1"/>
                </a:solidFill>
                <a:latin typeface="Impact" panose="020B0806030902050204" pitchFamily="34" charset="0"/>
              </a:endParaRPr>
            </a:p>
          </p:txBody>
        </p:sp>
      </p:grpSp>
      <p:grpSp>
        <p:nvGrpSpPr>
          <p:cNvPr id="18" name="组合 17">
            <a:extLst>
              <a:ext uri="{FF2B5EF4-FFF2-40B4-BE49-F238E27FC236}">
                <a16:creationId xmlns:a16="http://schemas.microsoft.com/office/drawing/2014/main" id="{41205F20-FAC4-7AC7-8875-919D9FB0B91E}"/>
              </a:ext>
            </a:extLst>
          </p:cNvPr>
          <p:cNvGrpSpPr/>
          <p:nvPr/>
        </p:nvGrpSpPr>
        <p:grpSpPr>
          <a:xfrm>
            <a:off x="5284463" y="2328571"/>
            <a:ext cx="3569218" cy="459690"/>
            <a:chOff x="4315150" y="953426"/>
            <a:chExt cx="3857250" cy="540057"/>
          </a:xfrm>
        </p:grpSpPr>
        <p:sp>
          <p:nvSpPr>
            <p:cNvPr id="19" name="矩形 18">
              <a:extLst>
                <a:ext uri="{FF2B5EF4-FFF2-40B4-BE49-F238E27FC236}">
                  <a16:creationId xmlns:a16="http://schemas.microsoft.com/office/drawing/2014/main" id="{CADDB306-F670-CC7A-A391-92E3D4D66A04}"/>
                </a:ext>
              </a:extLst>
            </p:cNvPr>
            <p:cNvSpPr/>
            <p:nvPr/>
          </p:nvSpPr>
          <p:spPr>
            <a:xfrm>
              <a:off x="4841196" y="1036090"/>
              <a:ext cx="2827147" cy="406783"/>
            </a:xfrm>
            <a:prstGeom prst="rect">
              <a:avLst/>
            </a:prstGeom>
            <a:ln w="15875">
              <a:noFill/>
            </a:ln>
          </p:spPr>
          <p:txBody>
            <a:bodyPr wrap="square" lIns="68580" tIns="34290" rIns="68580" bIns="34290">
              <a:spAutoFit/>
            </a:bodyPr>
            <a:lstStyle/>
            <a:p>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const</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关键字</a:t>
              </a:r>
              <a:endParaRPr lang="en-GB"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平行四边形 19">
              <a:extLst>
                <a:ext uri="{FF2B5EF4-FFF2-40B4-BE49-F238E27FC236}">
                  <a16:creationId xmlns:a16="http://schemas.microsoft.com/office/drawing/2014/main" id="{3BD86DEB-4EE2-49CF-0B45-9979459D925B}"/>
                </a:ext>
              </a:extLst>
            </p:cNvPr>
            <p:cNvSpPr/>
            <p:nvPr/>
          </p:nvSpPr>
          <p:spPr>
            <a:xfrm>
              <a:off x="4315150" y="953426"/>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21" name="组合 20">
            <a:extLst>
              <a:ext uri="{FF2B5EF4-FFF2-40B4-BE49-F238E27FC236}">
                <a16:creationId xmlns:a16="http://schemas.microsoft.com/office/drawing/2014/main" id="{CADD2417-F1CC-5C7F-4CFB-ACD4E69BF6A3}"/>
              </a:ext>
            </a:extLst>
          </p:cNvPr>
          <p:cNvGrpSpPr/>
          <p:nvPr/>
        </p:nvGrpSpPr>
        <p:grpSpPr>
          <a:xfrm>
            <a:off x="4605211" y="2989969"/>
            <a:ext cx="827482" cy="523220"/>
            <a:chOff x="2215144" y="927951"/>
            <a:chExt cx="1244730" cy="959254"/>
          </a:xfrm>
        </p:grpSpPr>
        <p:sp>
          <p:nvSpPr>
            <p:cNvPr id="22" name="平行四边形 21">
              <a:extLst>
                <a:ext uri="{FF2B5EF4-FFF2-40B4-BE49-F238E27FC236}">
                  <a16:creationId xmlns:a16="http://schemas.microsoft.com/office/drawing/2014/main" id="{483AA4F9-584D-06BC-85CB-895286170E10}"/>
                </a:ext>
              </a:extLst>
            </p:cNvPr>
            <p:cNvSpPr/>
            <p:nvPr/>
          </p:nvSpPr>
          <p:spPr>
            <a:xfrm>
              <a:off x="2215144" y="982844"/>
              <a:ext cx="1120898" cy="842780"/>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23" name="文本框 9">
              <a:extLst>
                <a:ext uri="{FF2B5EF4-FFF2-40B4-BE49-F238E27FC236}">
                  <a16:creationId xmlns:a16="http://schemas.microsoft.com/office/drawing/2014/main" id="{6D7ED7E0-4DF2-245F-1CA3-A7298A7A621F}"/>
                </a:ext>
              </a:extLst>
            </p:cNvPr>
            <p:cNvSpPr txBox="1"/>
            <p:nvPr/>
          </p:nvSpPr>
          <p:spPr>
            <a:xfrm>
              <a:off x="2393074" y="927951"/>
              <a:ext cx="1066800"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07</a:t>
              </a:r>
              <a:endParaRPr lang="zh-CN" altLang="en-US" sz="2800" dirty="0">
                <a:solidFill>
                  <a:schemeClr val="bg1"/>
                </a:solidFill>
                <a:latin typeface="Impact" panose="020B0806030902050204" pitchFamily="34" charset="0"/>
              </a:endParaRPr>
            </a:p>
          </p:txBody>
        </p:sp>
      </p:grpSp>
      <p:grpSp>
        <p:nvGrpSpPr>
          <p:cNvPr id="24" name="组合 23">
            <a:extLst>
              <a:ext uri="{FF2B5EF4-FFF2-40B4-BE49-F238E27FC236}">
                <a16:creationId xmlns:a16="http://schemas.microsoft.com/office/drawing/2014/main" id="{D08BF513-CFEE-8493-08B5-3E907B10D792}"/>
              </a:ext>
            </a:extLst>
          </p:cNvPr>
          <p:cNvGrpSpPr/>
          <p:nvPr/>
        </p:nvGrpSpPr>
        <p:grpSpPr>
          <a:xfrm>
            <a:off x="5284463" y="3003280"/>
            <a:ext cx="3569218" cy="459690"/>
            <a:chOff x="4315150" y="953426"/>
            <a:chExt cx="3857250" cy="540057"/>
          </a:xfrm>
        </p:grpSpPr>
        <p:sp>
          <p:nvSpPr>
            <p:cNvPr id="25" name="矩形 24">
              <a:extLst>
                <a:ext uri="{FF2B5EF4-FFF2-40B4-BE49-F238E27FC236}">
                  <a16:creationId xmlns:a16="http://schemas.microsoft.com/office/drawing/2014/main" id="{43CE2F9F-4A61-6109-84CC-FE7EAB043515}"/>
                </a:ext>
              </a:extLst>
            </p:cNvPr>
            <p:cNvSpPr/>
            <p:nvPr/>
          </p:nvSpPr>
          <p:spPr>
            <a:xfrm>
              <a:off x="4841196" y="1036090"/>
              <a:ext cx="2827147"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运算符</a:t>
              </a:r>
              <a:endParaRPr lang="en-GB"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平行四边形 25">
              <a:extLst>
                <a:ext uri="{FF2B5EF4-FFF2-40B4-BE49-F238E27FC236}">
                  <a16:creationId xmlns:a16="http://schemas.microsoft.com/office/drawing/2014/main" id="{02948B65-473A-135C-39C0-3D0690595D49}"/>
                </a:ext>
              </a:extLst>
            </p:cNvPr>
            <p:cNvSpPr/>
            <p:nvPr/>
          </p:nvSpPr>
          <p:spPr>
            <a:xfrm>
              <a:off x="4315150" y="953426"/>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69" name="组合 68">
            <a:extLst>
              <a:ext uri="{FF2B5EF4-FFF2-40B4-BE49-F238E27FC236}">
                <a16:creationId xmlns:a16="http://schemas.microsoft.com/office/drawing/2014/main" id="{E5C629DC-632E-EF4F-A75F-ABC48EC6A648}"/>
              </a:ext>
            </a:extLst>
          </p:cNvPr>
          <p:cNvGrpSpPr/>
          <p:nvPr/>
        </p:nvGrpSpPr>
        <p:grpSpPr>
          <a:xfrm>
            <a:off x="4575026" y="3706345"/>
            <a:ext cx="827482" cy="523220"/>
            <a:chOff x="2215144" y="3018134"/>
            <a:chExt cx="1244730" cy="959255"/>
          </a:xfrm>
        </p:grpSpPr>
        <p:sp>
          <p:nvSpPr>
            <p:cNvPr id="70" name="平行四边形 69">
              <a:extLst>
                <a:ext uri="{FF2B5EF4-FFF2-40B4-BE49-F238E27FC236}">
                  <a16:creationId xmlns:a16="http://schemas.microsoft.com/office/drawing/2014/main" id="{A9465E1E-9CBD-AC44-B4BC-291C33A1E98B}"/>
                </a:ext>
              </a:extLst>
            </p:cNvPr>
            <p:cNvSpPr/>
            <p:nvPr/>
          </p:nvSpPr>
          <p:spPr>
            <a:xfrm>
              <a:off x="2215144" y="3084852"/>
              <a:ext cx="1120898" cy="842781"/>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71" name="文本框 11">
              <a:extLst>
                <a:ext uri="{FF2B5EF4-FFF2-40B4-BE49-F238E27FC236}">
                  <a16:creationId xmlns:a16="http://schemas.microsoft.com/office/drawing/2014/main" id="{F7B141BA-C7CB-4243-B2FF-6D20B07C3A34}"/>
                </a:ext>
              </a:extLst>
            </p:cNvPr>
            <p:cNvSpPr txBox="1"/>
            <p:nvPr/>
          </p:nvSpPr>
          <p:spPr>
            <a:xfrm>
              <a:off x="2393074" y="3018134"/>
              <a:ext cx="1066800" cy="959255"/>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08</a:t>
              </a:r>
              <a:endParaRPr lang="zh-CN" altLang="en-US" sz="2800" dirty="0">
                <a:solidFill>
                  <a:schemeClr val="bg1"/>
                </a:solidFill>
                <a:latin typeface="Impact" panose="020B0806030902050204" pitchFamily="34" charset="0"/>
              </a:endParaRPr>
            </a:p>
          </p:txBody>
        </p:sp>
      </p:grpSp>
      <p:grpSp>
        <p:nvGrpSpPr>
          <p:cNvPr id="72" name="组合 71">
            <a:extLst>
              <a:ext uri="{FF2B5EF4-FFF2-40B4-BE49-F238E27FC236}">
                <a16:creationId xmlns:a16="http://schemas.microsoft.com/office/drawing/2014/main" id="{D548FBEA-1B67-AF4A-94EE-25FD646ED432}"/>
              </a:ext>
            </a:extLst>
          </p:cNvPr>
          <p:cNvGrpSpPr/>
          <p:nvPr/>
        </p:nvGrpSpPr>
        <p:grpSpPr>
          <a:xfrm>
            <a:off x="5254278" y="3726499"/>
            <a:ext cx="3569218" cy="459690"/>
            <a:chOff x="4315150" y="2341731"/>
            <a:chExt cx="3857250" cy="540057"/>
          </a:xfrm>
        </p:grpSpPr>
        <p:sp>
          <p:nvSpPr>
            <p:cNvPr id="73" name="矩形 72">
              <a:extLst>
                <a:ext uri="{FF2B5EF4-FFF2-40B4-BE49-F238E27FC236}">
                  <a16:creationId xmlns:a16="http://schemas.microsoft.com/office/drawing/2014/main" id="{D3DEEED9-FC24-B64E-8688-F3959388F735}"/>
                </a:ext>
              </a:extLst>
            </p:cNvPr>
            <p:cNvSpPr/>
            <p:nvPr/>
          </p:nvSpPr>
          <p:spPr>
            <a:xfrm>
              <a:off x="4841197" y="2424395"/>
              <a:ext cx="2827146"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类型转换</a:t>
              </a:r>
              <a:endParaRPr lang="en-GB"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4" name="平行四边形 73">
              <a:extLst>
                <a:ext uri="{FF2B5EF4-FFF2-40B4-BE49-F238E27FC236}">
                  <a16:creationId xmlns:a16="http://schemas.microsoft.com/office/drawing/2014/main" id="{E64004FC-2CF5-0845-A863-0B039C6C1C57}"/>
                </a:ext>
              </a:extLst>
            </p:cNvPr>
            <p:cNvSpPr/>
            <p:nvPr/>
          </p:nvSpPr>
          <p:spPr>
            <a:xfrm>
              <a:off x="4315150" y="2341731"/>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spTree>
    <p:extLst>
      <p:ext uri="{BB962C8B-B14F-4D97-AF65-F5344CB8AC3E}">
        <p14:creationId xmlns:p14="http://schemas.microsoft.com/office/powerpoint/2010/main" val="465168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dissolve">
                                      <p:cBhvr>
                                        <p:cTn id="7" dur="500"/>
                                        <p:tgtEl>
                                          <p:spTgt spid="15">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left)">
                                      <p:cBhvr>
                                        <p:cTn id="11" dur="500"/>
                                        <p:tgtEl>
                                          <p:spTgt spid="43"/>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p:cTn id="15" dur="500" fill="hold"/>
                                        <p:tgtEl>
                                          <p:spTgt spid="44"/>
                                        </p:tgtEl>
                                        <p:attrNameLst>
                                          <p:attrName>ppt_w</p:attrName>
                                        </p:attrNameLst>
                                      </p:cBhvr>
                                      <p:tavLst>
                                        <p:tav tm="0">
                                          <p:val>
                                            <p:fltVal val="0"/>
                                          </p:val>
                                        </p:tav>
                                        <p:tav tm="100000">
                                          <p:val>
                                            <p:strVal val="#ppt_w"/>
                                          </p:val>
                                        </p:tav>
                                      </p:tavLst>
                                    </p:anim>
                                    <p:anim calcmode="lin" valueType="num">
                                      <p:cBhvr>
                                        <p:cTn id="16" dur="500" fill="hold"/>
                                        <p:tgtEl>
                                          <p:spTgt spid="44"/>
                                        </p:tgtEl>
                                        <p:attrNameLst>
                                          <p:attrName>ppt_h</p:attrName>
                                        </p:attrNameLst>
                                      </p:cBhvr>
                                      <p:tavLst>
                                        <p:tav tm="0">
                                          <p:val>
                                            <p:fltVal val="0"/>
                                          </p:val>
                                        </p:tav>
                                        <p:tav tm="100000">
                                          <p:val>
                                            <p:strVal val="#ppt_h"/>
                                          </p:val>
                                        </p:tav>
                                      </p:tavLst>
                                    </p:anim>
                                    <p:animEffect transition="in" filter="fade">
                                      <p:cBhvr>
                                        <p:cTn id="17" dur="500"/>
                                        <p:tgtEl>
                                          <p:spTgt spid="44"/>
                                        </p:tgtEl>
                                      </p:cBhvr>
                                    </p:animEffect>
                                  </p:childTnLst>
                                </p:cTn>
                              </p:par>
                              <p:par>
                                <p:cTn id="18" presetID="53" presetClass="entr" presetSubtype="16" fill="hold" nodeType="withEffect">
                                  <p:stCondLst>
                                    <p:cond delay="200"/>
                                  </p:stCondLst>
                                  <p:childTnLst>
                                    <p:set>
                                      <p:cBhvr>
                                        <p:cTn id="19" dur="1" fill="hold">
                                          <p:stCondLst>
                                            <p:cond delay="0"/>
                                          </p:stCondLst>
                                        </p:cTn>
                                        <p:tgtEl>
                                          <p:spTgt spid="77"/>
                                        </p:tgtEl>
                                        <p:attrNameLst>
                                          <p:attrName>style.visibility</p:attrName>
                                        </p:attrNameLst>
                                      </p:cBhvr>
                                      <p:to>
                                        <p:strVal val="visible"/>
                                      </p:to>
                                    </p:set>
                                    <p:anim calcmode="lin" valueType="num">
                                      <p:cBhvr>
                                        <p:cTn id="20" dur="500" fill="hold"/>
                                        <p:tgtEl>
                                          <p:spTgt spid="77"/>
                                        </p:tgtEl>
                                        <p:attrNameLst>
                                          <p:attrName>ppt_w</p:attrName>
                                        </p:attrNameLst>
                                      </p:cBhvr>
                                      <p:tavLst>
                                        <p:tav tm="0">
                                          <p:val>
                                            <p:fltVal val="0"/>
                                          </p:val>
                                        </p:tav>
                                        <p:tav tm="100000">
                                          <p:val>
                                            <p:strVal val="#ppt_w"/>
                                          </p:val>
                                        </p:tav>
                                      </p:tavLst>
                                    </p:anim>
                                    <p:anim calcmode="lin" valueType="num">
                                      <p:cBhvr>
                                        <p:cTn id="21" dur="500" fill="hold"/>
                                        <p:tgtEl>
                                          <p:spTgt spid="77"/>
                                        </p:tgtEl>
                                        <p:attrNameLst>
                                          <p:attrName>ppt_h</p:attrName>
                                        </p:attrNameLst>
                                      </p:cBhvr>
                                      <p:tavLst>
                                        <p:tav tm="0">
                                          <p:val>
                                            <p:fltVal val="0"/>
                                          </p:val>
                                        </p:tav>
                                        <p:tav tm="100000">
                                          <p:val>
                                            <p:strVal val="#ppt_h"/>
                                          </p:val>
                                        </p:tav>
                                      </p:tavLst>
                                    </p:anim>
                                    <p:animEffect transition="in" filter="fade">
                                      <p:cBhvr>
                                        <p:cTn id="22" dur="500"/>
                                        <p:tgtEl>
                                          <p:spTgt spid="77"/>
                                        </p:tgtEl>
                                      </p:cBhvr>
                                    </p:animEffect>
                                  </p:childTnLst>
                                </p:cTn>
                              </p:par>
                              <p:par>
                                <p:cTn id="23" presetID="53" presetClass="entr" presetSubtype="16" fill="hold" nodeType="withEffect">
                                  <p:stCondLst>
                                    <p:cond delay="400"/>
                                  </p:stCondLst>
                                  <p:childTnLst>
                                    <p:set>
                                      <p:cBhvr>
                                        <p:cTn id="24" dur="1" fill="hold">
                                          <p:stCondLst>
                                            <p:cond delay="0"/>
                                          </p:stCondLst>
                                        </p:cTn>
                                        <p:tgtEl>
                                          <p:spTgt spid="37"/>
                                        </p:tgtEl>
                                        <p:attrNameLst>
                                          <p:attrName>style.visibility</p:attrName>
                                        </p:attrNameLst>
                                      </p:cBhvr>
                                      <p:to>
                                        <p:strVal val="visible"/>
                                      </p:to>
                                    </p:set>
                                    <p:anim calcmode="lin" valueType="num">
                                      <p:cBhvr>
                                        <p:cTn id="25" dur="500" fill="hold"/>
                                        <p:tgtEl>
                                          <p:spTgt spid="37"/>
                                        </p:tgtEl>
                                        <p:attrNameLst>
                                          <p:attrName>ppt_w</p:attrName>
                                        </p:attrNameLst>
                                      </p:cBhvr>
                                      <p:tavLst>
                                        <p:tav tm="0">
                                          <p:val>
                                            <p:fltVal val="0"/>
                                          </p:val>
                                        </p:tav>
                                        <p:tav tm="100000">
                                          <p:val>
                                            <p:strVal val="#ppt_w"/>
                                          </p:val>
                                        </p:tav>
                                      </p:tavLst>
                                    </p:anim>
                                    <p:anim calcmode="lin" valueType="num">
                                      <p:cBhvr>
                                        <p:cTn id="26" dur="500" fill="hold"/>
                                        <p:tgtEl>
                                          <p:spTgt spid="37"/>
                                        </p:tgtEl>
                                        <p:attrNameLst>
                                          <p:attrName>ppt_h</p:attrName>
                                        </p:attrNameLst>
                                      </p:cBhvr>
                                      <p:tavLst>
                                        <p:tav tm="0">
                                          <p:val>
                                            <p:fltVal val="0"/>
                                          </p:val>
                                        </p:tav>
                                        <p:tav tm="100000">
                                          <p:val>
                                            <p:strVal val="#ppt_h"/>
                                          </p:val>
                                        </p:tav>
                                      </p:tavLst>
                                    </p:anim>
                                    <p:animEffect transition="in" filter="fade">
                                      <p:cBhvr>
                                        <p:cTn id="27" dur="500"/>
                                        <p:tgtEl>
                                          <p:spTgt spid="37"/>
                                        </p:tgtEl>
                                      </p:cBhvr>
                                    </p:animEffect>
                                  </p:childTnLst>
                                </p:cTn>
                              </p:par>
                              <p:par>
                                <p:cTn id="28" presetID="53" presetClass="entr" presetSubtype="16" fill="hold" nodeType="withEffect">
                                  <p:stCondLst>
                                    <p:cond delay="600"/>
                                  </p:stCondLst>
                                  <p:childTnLst>
                                    <p:set>
                                      <p:cBhvr>
                                        <p:cTn id="29" dur="1" fill="hold">
                                          <p:stCondLst>
                                            <p:cond delay="0"/>
                                          </p:stCondLst>
                                        </p:cTn>
                                        <p:tgtEl>
                                          <p:spTgt spid="40"/>
                                        </p:tgtEl>
                                        <p:attrNameLst>
                                          <p:attrName>style.visibility</p:attrName>
                                        </p:attrNameLst>
                                      </p:cBhvr>
                                      <p:to>
                                        <p:strVal val="visible"/>
                                      </p:to>
                                    </p:set>
                                    <p:anim calcmode="lin" valueType="num">
                                      <p:cBhvr>
                                        <p:cTn id="30" dur="500" fill="hold"/>
                                        <p:tgtEl>
                                          <p:spTgt spid="40"/>
                                        </p:tgtEl>
                                        <p:attrNameLst>
                                          <p:attrName>ppt_w</p:attrName>
                                        </p:attrNameLst>
                                      </p:cBhvr>
                                      <p:tavLst>
                                        <p:tav tm="0">
                                          <p:val>
                                            <p:fltVal val="0"/>
                                          </p:val>
                                        </p:tav>
                                        <p:tav tm="100000">
                                          <p:val>
                                            <p:strVal val="#ppt_w"/>
                                          </p:val>
                                        </p:tav>
                                      </p:tavLst>
                                    </p:anim>
                                    <p:anim calcmode="lin" valueType="num">
                                      <p:cBhvr>
                                        <p:cTn id="31" dur="500" fill="hold"/>
                                        <p:tgtEl>
                                          <p:spTgt spid="40"/>
                                        </p:tgtEl>
                                        <p:attrNameLst>
                                          <p:attrName>ppt_h</p:attrName>
                                        </p:attrNameLst>
                                      </p:cBhvr>
                                      <p:tavLst>
                                        <p:tav tm="0">
                                          <p:val>
                                            <p:fltVal val="0"/>
                                          </p:val>
                                        </p:tav>
                                        <p:tav tm="100000">
                                          <p:val>
                                            <p:strVal val="#ppt_h"/>
                                          </p:val>
                                        </p:tav>
                                      </p:tavLst>
                                    </p:anim>
                                    <p:animEffect transition="in" filter="fade">
                                      <p:cBhvr>
                                        <p:cTn id="32" dur="500"/>
                                        <p:tgtEl>
                                          <p:spTgt spid="40"/>
                                        </p:tgtEl>
                                      </p:cBhvr>
                                    </p:animEffect>
                                  </p:childTnLst>
                                </p:cTn>
                              </p:par>
                              <p:par>
                                <p:cTn id="33" presetID="53" presetClass="entr" presetSubtype="16" fill="hold" nodeType="withEffect">
                                  <p:stCondLst>
                                    <p:cond delay="800"/>
                                  </p:stCondLst>
                                  <p:childTnLst>
                                    <p:set>
                                      <p:cBhvr>
                                        <p:cTn id="34" dur="1" fill="hold">
                                          <p:stCondLst>
                                            <p:cond delay="0"/>
                                          </p:stCondLst>
                                        </p:cTn>
                                        <p:tgtEl>
                                          <p:spTgt spid="34"/>
                                        </p:tgtEl>
                                        <p:attrNameLst>
                                          <p:attrName>style.visibility</p:attrName>
                                        </p:attrNameLst>
                                      </p:cBhvr>
                                      <p:to>
                                        <p:strVal val="visible"/>
                                      </p:to>
                                    </p:set>
                                    <p:anim calcmode="lin" valueType="num">
                                      <p:cBhvr>
                                        <p:cTn id="35" dur="500" fill="hold"/>
                                        <p:tgtEl>
                                          <p:spTgt spid="34"/>
                                        </p:tgtEl>
                                        <p:attrNameLst>
                                          <p:attrName>ppt_w</p:attrName>
                                        </p:attrNameLst>
                                      </p:cBhvr>
                                      <p:tavLst>
                                        <p:tav tm="0">
                                          <p:val>
                                            <p:fltVal val="0"/>
                                          </p:val>
                                        </p:tav>
                                        <p:tav tm="100000">
                                          <p:val>
                                            <p:strVal val="#ppt_w"/>
                                          </p:val>
                                        </p:tav>
                                      </p:tavLst>
                                    </p:anim>
                                    <p:anim calcmode="lin" valueType="num">
                                      <p:cBhvr>
                                        <p:cTn id="36" dur="500" fill="hold"/>
                                        <p:tgtEl>
                                          <p:spTgt spid="34"/>
                                        </p:tgtEl>
                                        <p:attrNameLst>
                                          <p:attrName>ppt_h</p:attrName>
                                        </p:attrNameLst>
                                      </p:cBhvr>
                                      <p:tavLst>
                                        <p:tav tm="0">
                                          <p:val>
                                            <p:fltVal val="0"/>
                                          </p:val>
                                        </p:tav>
                                        <p:tav tm="100000">
                                          <p:val>
                                            <p:strVal val="#ppt_h"/>
                                          </p:val>
                                        </p:tav>
                                      </p:tavLst>
                                    </p:anim>
                                    <p:animEffect transition="in" filter="fade">
                                      <p:cBhvr>
                                        <p:cTn id="37" dur="500"/>
                                        <p:tgtEl>
                                          <p:spTgt spid="34"/>
                                        </p:tgtEl>
                                      </p:cBhvr>
                                    </p:animEffect>
                                  </p:childTnLst>
                                </p:cTn>
                              </p:par>
                            </p:childTnLst>
                          </p:cTn>
                        </p:par>
                        <p:par>
                          <p:cTn id="38" fill="hold">
                            <p:stCondLst>
                              <p:cond delay="1500"/>
                            </p:stCondLst>
                            <p:childTnLst>
                              <p:par>
                                <p:cTn id="39" presetID="2" presetClass="entr" presetSubtype="8" fill="hold" nodeType="afterEffect">
                                  <p:stCondLst>
                                    <p:cond delay="0"/>
                                  </p:stCondLst>
                                  <p:childTnLst>
                                    <p:set>
                                      <p:cBhvr>
                                        <p:cTn id="40" dur="1" fill="hold">
                                          <p:stCondLst>
                                            <p:cond delay="0"/>
                                          </p:stCondLst>
                                        </p:cTn>
                                        <p:tgtEl>
                                          <p:spTgt spid="45"/>
                                        </p:tgtEl>
                                        <p:attrNameLst>
                                          <p:attrName>style.visibility</p:attrName>
                                        </p:attrNameLst>
                                      </p:cBhvr>
                                      <p:to>
                                        <p:strVal val="visible"/>
                                      </p:to>
                                    </p:set>
                                    <p:anim calcmode="lin" valueType="num">
                                      <p:cBhvr additive="base">
                                        <p:cTn id="41" dur="500" fill="hold"/>
                                        <p:tgtEl>
                                          <p:spTgt spid="45"/>
                                        </p:tgtEl>
                                        <p:attrNameLst>
                                          <p:attrName>ppt_x</p:attrName>
                                        </p:attrNameLst>
                                      </p:cBhvr>
                                      <p:tavLst>
                                        <p:tav tm="0">
                                          <p:val>
                                            <p:strVal val="0-#ppt_w/2"/>
                                          </p:val>
                                        </p:tav>
                                        <p:tav tm="100000">
                                          <p:val>
                                            <p:strVal val="#ppt_x"/>
                                          </p:val>
                                        </p:tav>
                                      </p:tavLst>
                                    </p:anim>
                                    <p:anim calcmode="lin" valueType="num">
                                      <p:cBhvr additive="base">
                                        <p:cTn id="42" dur="500" fill="hold"/>
                                        <p:tgtEl>
                                          <p:spTgt spid="45"/>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0"/>
                                  </p:stCondLst>
                                  <p:childTnLst>
                                    <p:set>
                                      <p:cBhvr>
                                        <p:cTn id="44" dur="1" fill="hold">
                                          <p:stCondLst>
                                            <p:cond delay="0"/>
                                          </p:stCondLst>
                                        </p:cTn>
                                        <p:tgtEl>
                                          <p:spTgt spid="60"/>
                                        </p:tgtEl>
                                        <p:attrNameLst>
                                          <p:attrName>style.visibility</p:attrName>
                                        </p:attrNameLst>
                                      </p:cBhvr>
                                      <p:to>
                                        <p:strVal val="visible"/>
                                      </p:to>
                                    </p:set>
                                    <p:anim calcmode="lin" valueType="num">
                                      <p:cBhvr additive="base">
                                        <p:cTn id="45" dur="500" fill="hold"/>
                                        <p:tgtEl>
                                          <p:spTgt spid="60"/>
                                        </p:tgtEl>
                                        <p:attrNameLst>
                                          <p:attrName>ppt_x</p:attrName>
                                        </p:attrNameLst>
                                      </p:cBhvr>
                                      <p:tavLst>
                                        <p:tav tm="0">
                                          <p:val>
                                            <p:strVal val="1+#ppt_w/2"/>
                                          </p:val>
                                        </p:tav>
                                        <p:tav tm="100000">
                                          <p:val>
                                            <p:strVal val="#ppt_x"/>
                                          </p:val>
                                        </p:tav>
                                      </p:tavLst>
                                    </p:anim>
                                    <p:anim calcmode="lin" valueType="num">
                                      <p:cBhvr additive="base">
                                        <p:cTn id="46" dur="500" fill="hold"/>
                                        <p:tgtEl>
                                          <p:spTgt spid="60"/>
                                        </p:tgtEl>
                                        <p:attrNameLst>
                                          <p:attrName>ppt_y</p:attrName>
                                        </p:attrNameLst>
                                      </p:cBhvr>
                                      <p:tavLst>
                                        <p:tav tm="0">
                                          <p:val>
                                            <p:strVal val="#ppt_y"/>
                                          </p:val>
                                        </p:tav>
                                        <p:tav tm="100000">
                                          <p:val>
                                            <p:strVal val="#ppt_y"/>
                                          </p:val>
                                        </p:tav>
                                      </p:tavLst>
                                    </p:anim>
                                  </p:childTnLst>
                                </p:cTn>
                              </p:par>
                            </p:childTnLst>
                          </p:cTn>
                        </p:par>
                        <p:par>
                          <p:cTn id="47" fill="hold">
                            <p:stCondLst>
                              <p:cond delay="2000"/>
                            </p:stCondLst>
                            <p:childTnLst>
                              <p:par>
                                <p:cTn id="48" presetID="2" presetClass="entr" presetSubtype="8" fill="hold" nodeType="afterEffect">
                                  <p:stCondLst>
                                    <p:cond delay="0"/>
                                  </p:stCondLst>
                                  <p:childTnLst>
                                    <p:set>
                                      <p:cBhvr>
                                        <p:cTn id="49" dur="1" fill="hold">
                                          <p:stCondLst>
                                            <p:cond delay="0"/>
                                          </p:stCondLst>
                                        </p:cTn>
                                        <p:tgtEl>
                                          <p:spTgt spid="48"/>
                                        </p:tgtEl>
                                        <p:attrNameLst>
                                          <p:attrName>style.visibility</p:attrName>
                                        </p:attrNameLst>
                                      </p:cBhvr>
                                      <p:to>
                                        <p:strVal val="visible"/>
                                      </p:to>
                                    </p:set>
                                    <p:anim calcmode="lin" valueType="num">
                                      <p:cBhvr additive="base">
                                        <p:cTn id="50" dur="500" fill="hold"/>
                                        <p:tgtEl>
                                          <p:spTgt spid="48"/>
                                        </p:tgtEl>
                                        <p:attrNameLst>
                                          <p:attrName>ppt_x</p:attrName>
                                        </p:attrNameLst>
                                      </p:cBhvr>
                                      <p:tavLst>
                                        <p:tav tm="0">
                                          <p:val>
                                            <p:strVal val="0-#ppt_w/2"/>
                                          </p:val>
                                        </p:tav>
                                        <p:tav tm="100000">
                                          <p:val>
                                            <p:strVal val="#ppt_x"/>
                                          </p:val>
                                        </p:tav>
                                      </p:tavLst>
                                    </p:anim>
                                    <p:anim calcmode="lin" valueType="num">
                                      <p:cBhvr additive="base">
                                        <p:cTn id="51" dur="500" fill="hold"/>
                                        <p:tgtEl>
                                          <p:spTgt spid="48"/>
                                        </p:tgtEl>
                                        <p:attrNameLst>
                                          <p:attrName>ppt_y</p:attrName>
                                        </p:attrNameLst>
                                      </p:cBhvr>
                                      <p:tavLst>
                                        <p:tav tm="0">
                                          <p:val>
                                            <p:strVal val="#ppt_y"/>
                                          </p:val>
                                        </p:tav>
                                        <p:tav tm="100000">
                                          <p:val>
                                            <p:strVal val="#ppt_y"/>
                                          </p:val>
                                        </p:tav>
                                      </p:tavLst>
                                    </p:anim>
                                  </p:childTnLst>
                                </p:cTn>
                              </p:par>
                              <p:par>
                                <p:cTn id="52" presetID="2" presetClass="entr" presetSubtype="2" fill="hold" nodeType="withEffect">
                                  <p:stCondLst>
                                    <p:cond delay="0"/>
                                  </p:stCondLst>
                                  <p:childTnLst>
                                    <p:set>
                                      <p:cBhvr>
                                        <p:cTn id="53" dur="1" fill="hold">
                                          <p:stCondLst>
                                            <p:cond delay="0"/>
                                          </p:stCondLst>
                                        </p:cTn>
                                        <p:tgtEl>
                                          <p:spTgt spid="63"/>
                                        </p:tgtEl>
                                        <p:attrNameLst>
                                          <p:attrName>style.visibility</p:attrName>
                                        </p:attrNameLst>
                                      </p:cBhvr>
                                      <p:to>
                                        <p:strVal val="visible"/>
                                      </p:to>
                                    </p:set>
                                    <p:anim calcmode="lin" valueType="num">
                                      <p:cBhvr additive="base">
                                        <p:cTn id="54" dur="500" fill="hold"/>
                                        <p:tgtEl>
                                          <p:spTgt spid="63"/>
                                        </p:tgtEl>
                                        <p:attrNameLst>
                                          <p:attrName>ppt_x</p:attrName>
                                        </p:attrNameLst>
                                      </p:cBhvr>
                                      <p:tavLst>
                                        <p:tav tm="0">
                                          <p:val>
                                            <p:strVal val="1+#ppt_w/2"/>
                                          </p:val>
                                        </p:tav>
                                        <p:tav tm="100000">
                                          <p:val>
                                            <p:strVal val="#ppt_x"/>
                                          </p:val>
                                        </p:tav>
                                      </p:tavLst>
                                    </p:anim>
                                    <p:anim calcmode="lin" valueType="num">
                                      <p:cBhvr additive="base">
                                        <p:cTn id="55" dur="500" fill="hold"/>
                                        <p:tgtEl>
                                          <p:spTgt spid="63"/>
                                        </p:tgtEl>
                                        <p:attrNameLst>
                                          <p:attrName>ppt_y</p:attrName>
                                        </p:attrNameLst>
                                      </p:cBhvr>
                                      <p:tavLst>
                                        <p:tav tm="0">
                                          <p:val>
                                            <p:strVal val="#ppt_y"/>
                                          </p:val>
                                        </p:tav>
                                        <p:tav tm="100000">
                                          <p:val>
                                            <p:strVal val="#ppt_y"/>
                                          </p:val>
                                        </p:tav>
                                      </p:tavLst>
                                    </p:anim>
                                  </p:childTnLst>
                                </p:cTn>
                              </p:par>
                            </p:childTnLst>
                          </p:cTn>
                        </p:par>
                        <p:par>
                          <p:cTn id="56" fill="hold">
                            <p:stCondLst>
                              <p:cond delay="2500"/>
                            </p:stCondLst>
                            <p:childTnLst>
                              <p:par>
                                <p:cTn id="57" presetID="2" presetClass="entr" presetSubtype="8" fill="hold" nodeType="afterEffect">
                                  <p:stCondLst>
                                    <p:cond delay="0"/>
                                  </p:stCondLst>
                                  <p:childTnLst>
                                    <p:set>
                                      <p:cBhvr>
                                        <p:cTn id="58" dur="1" fill="hold">
                                          <p:stCondLst>
                                            <p:cond delay="0"/>
                                          </p:stCondLst>
                                        </p:cTn>
                                        <p:tgtEl>
                                          <p:spTgt spid="51"/>
                                        </p:tgtEl>
                                        <p:attrNameLst>
                                          <p:attrName>style.visibility</p:attrName>
                                        </p:attrNameLst>
                                      </p:cBhvr>
                                      <p:to>
                                        <p:strVal val="visible"/>
                                      </p:to>
                                    </p:set>
                                    <p:anim calcmode="lin" valueType="num">
                                      <p:cBhvr additive="base">
                                        <p:cTn id="59" dur="500" fill="hold"/>
                                        <p:tgtEl>
                                          <p:spTgt spid="51"/>
                                        </p:tgtEl>
                                        <p:attrNameLst>
                                          <p:attrName>ppt_x</p:attrName>
                                        </p:attrNameLst>
                                      </p:cBhvr>
                                      <p:tavLst>
                                        <p:tav tm="0">
                                          <p:val>
                                            <p:strVal val="0-#ppt_w/2"/>
                                          </p:val>
                                        </p:tav>
                                        <p:tav tm="100000">
                                          <p:val>
                                            <p:strVal val="#ppt_x"/>
                                          </p:val>
                                        </p:tav>
                                      </p:tavLst>
                                    </p:anim>
                                    <p:anim calcmode="lin" valueType="num">
                                      <p:cBhvr additive="base">
                                        <p:cTn id="60" dur="500" fill="hold"/>
                                        <p:tgtEl>
                                          <p:spTgt spid="51"/>
                                        </p:tgtEl>
                                        <p:attrNameLst>
                                          <p:attrName>ppt_y</p:attrName>
                                        </p:attrNameLst>
                                      </p:cBhvr>
                                      <p:tavLst>
                                        <p:tav tm="0">
                                          <p:val>
                                            <p:strVal val="#ppt_y"/>
                                          </p:val>
                                        </p:tav>
                                        <p:tav tm="100000">
                                          <p:val>
                                            <p:strVal val="#ppt_y"/>
                                          </p:val>
                                        </p:tav>
                                      </p:tavLst>
                                    </p:anim>
                                  </p:childTnLst>
                                </p:cTn>
                              </p:par>
                              <p:par>
                                <p:cTn id="61" presetID="2" presetClass="entr" presetSubtype="2" fill="hold" nodeType="withEffect">
                                  <p:stCondLst>
                                    <p:cond delay="0"/>
                                  </p:stCondLst>
                                  <p:childTnLst>
                                    <p:set>
                                      <p:cBhvr>
                                        <p:cTn id="62" dur="1" fill="hold">
                                          <p:stCondLst>
                                            <p:cond delay="0"/>
                                          </p:stCondLst>
                                        </p:cTn>
                                        <p:tgtEl>
                                          <p:spTgt spid="66"/>
                                        </p:tgtEl>
                                        <p:attrNameLst>
                                          <p:attrName>style.visibility</p:attrName>
                                        </p:attrNameLst>
                                      </p:cBhvr>
                                      <p:to>
                                        <p:strVal val="visible"/>
                                      </p:to>
                                    </p:set>
                                    <p:anim calcmode="lin" valueType="num">
                                      <p:cBhvr additive="base">
                                        <p:cTn id="63" dur="500" fill="hold"/>
                                        <p:tgtEl>
                                          <p:spTgt spid="66"/>
                                        </p:tgtEl>
                                        <p:attrNameLst>
                                          <p:attrName>ppt_x</p:attrName>
                                        </p:attrNameLst>
                                      </p:cBhvr>
                                      <p:tavLst>
                                        <p:tav tm="0">
                                          <p:val>
                                            <p:strVal val="1+#ppt_w/2"/>
                                          </p:val>
                                        </p:tav>
                                        <p:tav tm="100000">
                                          <p:val>
                                            <p:strVal val="#ppt_x"/>
                                          </p:val>
                                        </p:tav>
                                      </p:tavLst>
                                    </p:anim>
                                    <p:anim calcmode="lin" valueType="num">
                                      <p:cBhvr additive="base">
                                        <p:cTn id="64" dur="500" fill="hold"/>
                                        <p:tgtEl>
                                          <p:spTgt spid="66"/>
                                        </p:tgtEl>
                                        <p:attrNameLst>
                                          <p:attrName>ppt_y</p:attrName>
                                        </p:attrNameLst>
                                      </p:cBhvr>
                                      <p:tavLst>
                                        <p:tav tm="0">
                                          <p:val>
                                            <p:strVal val="#ppt_y"/>
                                          </p:val>
                                        </p:tav>
                                        <p:tav tm="100000">
                                          <p:val>
                                            <p:strVal val="#ppt_y"/>
                                          </p:val>
                                        </p:tav>
                                      </p:tavLst>
                                    </p:anim>
                                  </p:childTnLst>
                                </p:cTn>
                              </p:par>
                            </p:childTnLst>
                          </p:cTn>
                        </p:par>
                        <p:par>
                          <p:cTn id="65" fill="hold">
                            <p:stCondLst>
                              <p:cond delay="3000"/>
                            </p:stCondLst>
                            <p:childTnLst>
                              <p:par>
                                <p:cTn id="66" presetID="2" presetClass="entr" presetSubtype="8" fill="hold" nodeType="afterEffect">
                                  <p:stCondLst>
                                    <p:cond delay="0"/>
                                  </p:stCondLst>
                                  <p:childTnLst>
                                    <p:set>
                                      <p:cBhvr>
                                        <p:cTn id="67" dur="1" fill="hold">
                                          <p:stCondLst>
                                            <p:cond delay="0"/>
                                          </p:stCondLst>
                                        </p:cTn>
                                        <p:tgtEl>
                                          <p:spTgt spid="9"/>
                                        </p:tgtEl>
                                        <p:attrNameLst>
                                          <p:attrName>style.visibility</p:attrName>
                                        </p:attrNameLst>
                                      </p:cBhvr>
                                      <p:to>
                                        <p:strVal val="visible"/>
                                      </p:to>
                                    </p:set>
                                    <p:anim calcmode="lin" valueType="num">
                                      <p:cBhvr additive="base">
                                        <p:cTn id="68" dur="500" fill="hold"/>
                                        <p:tgtEl>
                                          <p:spTgt spid="9"/>
                                        </p:tgtEl>
                                        <p:attrNameLst>
                                          <p:attrName>ppt_x</p:attrName>
                                        </p:attrNameLst>
                                      </p:cBhvr>
                                      <p:tavLst>
                                        <p:tav tm="0">
                                          <p:val>
                                            <p:strVal val="0-#ppt_w/2"/>
                                          </p:val>
                                        </p:tav>
                                        <p:tav tm="100000">
                                          <p:val>
                                            <p:strVal val="#ppt_x"/>
                                          </p:val>
                                        </p:tav>
                                      </p:tavLst>
                                    </p:anim>
                                    <p:anim calcmode="lin" valueType="num">
                                      <p:cBhvr additive="base">
                                        <p:cTn id="69" dur="500" fill="hold"/>
                                        <p:tgtEl>
                                          <p:spTgt spid="9"/>
                                        </p:tgtEl>
                                        <p:attrNameLst>
                                          <p:attrName>ppt_y</p:attrName>
                                        </p:attrNameLst>
                                      </p:cBhvr>
                                      <p:tavLst>
                                        <p:tav tm="0">
                                          <p:val>
                                            <p:strVal val="#ppt_y"/>
                                          </p:val>
                                        </p:tav>
                                        <p:tav tm="100000">
                                          <p:val>
                                            <p:strVal val="#ppt_y"/>
                                          </p:val>
                                        </p:tav>
                                      </p:tavLst>
                                    </p:anim>
                                  </p:childTnLst>
                                </p:cTn>
                              </p:par>
                              <p:par>
                                <p:cTn id="70" presetID="2" presetClass="entr" presetSubtype="2" fill="hold" nodeType="withEffect">
                                  <p:stCondLst>
                                    <p:cond delay="0"/>
                                  </p:stCondLst>
                                  <p:childTnLst>
                                    <p:set>
                                      <p:cBhvr>
                                        <p:cTn id="71" dur="1" fill="hold">
                                          <p:stCondLst>
                                            <p:cond delay="0"/>
                                          </p:stCondLst>
                                        </p:cTn>
                                        <p:tgtEl>
                                          <p:spTgt spid="12"/>
                                        </p:tgtEl>
                                        <p:attrNameLst>
                                          <p:attrName>style.visibility</p:attrName>
                                        </p:attrNameLst>
                                      </p:cBhvr>
                                      <p:to>
                                        <p:strVal val="visible"/>
                                      </p:to>
                                    </p:set>
                                    <p:anim calcmode="lin" valueType="num">
                                      <p:cBhvr additive="base">
                                        <p:cTn id="72" dur="500" fill="hold"/>
                                        <p:tgtEl>
                                          <p:spTgt spid="12"/>
                                        </p:tgtEl>
                                        <p:attrNameLst>
                                          <p:attrName>ppt_x</p:attrName>
                                        </p:attrNameLst>
                                      </p:cBhvr>
                                      <p:tavLst>
                                        <p:tav tm="0">
                                          <p:val>
                                            <p:strVal val="1+#ppt_w/2"/>
                                          </p:val>
                                        </p:tav>
                                        <p:tav tm="100000">
                                          <p:val>
                                            <p:strVal val="#ppt_x"/>
                                          </p:val>
                                        </p:tav>
                                      </p:tavLst>
                                    </p:anim>
                                    <p:anim calcmode="lin" valueType="num">
                                      <p:cBhvr additive="base">
                                        <p:cTn id="73" dur="500" fill="hold"/>
                                        <p:tgtEl>
                                          <p:spTgt spid="12"/>
                                        </p:tgtEl>
                                        <p:attrNameLst>
                                          <p:attrName>ppt_y</p:attrName>
                                        </p:attrNameLst>
                                      </p:cBhvr>
                                      <p:tavLst>
                                        <p:tav tm="0">
                                          <p:val>
                                            <p:strVal val="#ppt_y"/>
                                          </p:val>
                                        </p:tav>
                                        <p:tav tm="100000">
                                          <p:val>
                                            <p:strVal val="#ppt_y"/>
                                          </p:val>
                                        </p:tav>
                                      </p:tavLst>
                                    </p:anim>
                                  </p:childTnLst>
                                </p:cTn>
                              </p:par>
                            </p:childTnLst>
                          </p:cTn>
                        </p:par>
                        <p:par>
                          <p:cTn id="74" fill="hold">
                            <p:stCondLst>
                              <p:cond delay="3500"/>
                            </p:stCondLst>
                            <p:childTnLst>
                              <p:par>
                                <p:cTn id="75" presetID="2" presetClass="entr" presetSubtype="8" fill="hold" nodeType="afterEffect">
                                  <p:stCondLst>
                                    <p:cond delay="0"/>
                                  </p:stCondLst>
                                  <p:childTnLst>
                                    <p:set>
                                      <p:cBhvr>
                                        <p:cTn id="76" dur="1" fill="hold">
                                          <p:stCondLst>
                                            <p:cond delay="0"/>
                                          </p:stCondLst>
                                        </p:cTn>
                                        <p:tgtEl>
                                          <p:spTgt spid="2"/>
                                        </p:tgtEl>
                                        <p:attrNameLst>
                                          <p:attrName>style.visibility</p:attrName>
                                        </p:attrNameLst>
                                      </p:cBhvr>
                                      <p:to>
                                        <p:strVal val="visible"/>
                                      </p:to>
                                    </p:set>
                                    <p:anim calcmode="lin" valueType="num">
                                      <p:cBhvr additive="base">
                                        <p:cTn id="77" dur="500" fill="hold"/>
                                        <p:tgtEl>
                                          <p:spTgt spid="2"/>
                                        </p:tgtEl>
                                        <p:attrNameLst>
                                          <p:attrName>ppt_x</p:attrName>
                                        </p:attrNameLst>
                                      </p:cBhvr>
                                      <p:tavLst>
                                        <p:tav tm="0">
                                          <p:val>
                                            <p:strVal val="0-#ppt_w/2"/>
                                          </p:val>
                                        </p:tav>
                                        <p:tav tm="100000">
                                          <p:val>
                                            <p:strVal val="#ppt_x"/>
                                          </p:val>
                                        </p:tav>
                                      </p:tavLst>
                                    </p:anim>
                                    <p:anim calcmode="lin" valueType="num">
                                      <p:cBhvr additive="base">
                                        <p:cTn id="78" dur="500" fill="hold"/>
                                        <p:tgtEl>
                                          <p:spTgt spid="2"/>
                                        </p:tgtEl>
                                        <p:attrNameLst>
                                          <p:attrName>ppt_y</p:attrName>
                                        </p:attrNameLst>
                                      </p:cBhvr>
                                      <p:tavLst>
                                        <p:tav tm="0">
                                          <p:val>
                                            <p:strVal val="#ppt_y"/>
                                          </p:val>
                                        </p:tav>
                                        <p:tav tm="100000">
                                          <p:val>
                                            <p:strVal val="#ppt_y"/>
                                          </p:val>
                                        </p:tav>
                                      </p:tavLst>
                                    </p:anim>
                                  </p:childTnLst>
                                </p:cTn>
                              </p:par>
                              <p:par>
                                <p:cTn id="79" presetID="2" presetClass="entr" presetSubtype="2" fill="hold" nodeType="withEffect">
                                  <p:stCondLst>
                                    <p:cond delay="0"/>
                                  </p:stCondLst>
                                  <p:childTnLst>
                                    <p:set>
                                      <p:cBhvr>
                                        <p:cTn id="80" dur="1" fill="hold">
                                          <p:stCondLst>
                                            <p:cond delay="0"/>
                                          </p:stCondLst>
                                        </p:cTn>
                                        <p:tgtEl>
                                          <p:spTgt spid="5"/>
                                        </p:tgtEl>
                                        <p:attrNameLst>
                                          <p:attrName>style.visibility</p:attrName>
                                        </p:attrNameLst>
                                      </p:cBhvr>
                                      <p:to>
                                        <p:strVal val="visible"/>
                                      </p:to>
                                    </p:set>
                                    <p:anim calcmode="lin" valueType="num">
                                      <p:cBhvr additive="base">
                                        <p:cTn id="81" dur="500" fill="hold"/>
                                        <p:tgtEl>
                                          <p:spTgt spid="5"/>
                                        </p:tgtEl>
                                        <p:attrNameLst>
                                          <p:attrName>ppt_x</p:attrName>
                                        </p:attrNameLst>
                                      </p:cBhvr>
                                      <p:tavLst>
                                        <p:tav tm="0">
                                          <p:val>
                                            <p:strVal val="1+#ppt_w/2"/>
                                          </p:val>
                                        </p:tav>
                                        <p:tav tm="100000">
                                          <p:val>
                                            <p:strVal val="#ppt_x"/>
                                          </p:val>
                                        </p:tav>
                                      </p:tavLst>
                                    </p:anim>
                                    <p:anim calcmode="lin" valueType="num">
                                      <p:cBhvr additive="base">
                                        <p:cTn id="82" dur="500" fill="hold"/>
                                        <p:tgtEl>
                                          <p:spTgt spid="5"/>
                                        </p:tgtEl>
                                        <p:attrNameLst>
                                          <p:attrName>ppt_y</p:attrName>
                                        </p:attrNameLst>
                                      </p:cBhvr>
                                      <p:tavLst>
                                        <p:tav tm="0">
                                          <p:val>
                                            <p:strVal val="#ppt_y"/>
                                          </p:val>
                                        </p:tav>
                                        <p:tav tm="100000">
                                          <p:val>
                                            <p:strVal val="#ppt_y"/>
                                          </p:val>
                                        </p:tav>
                                      </p:tavLst>
                                    </p:anim>
                                  </p:childTnLst>
                                </p:cTn>
                              </p:par>
                            </p:childTnLst>
                          </p:cTn>
                        </p:par>
                        <p:par>
                          <p:cTn id="83" fill="hold">
                            <p:stCondLst>
                              <p:cond delay="4000"/>
                            </p:stCondLst>
                            <p:childTnLst>
                              <p:par>
                                <p:cTn id="84" presetID="2" presetClass="entr" presetSubtype="8" fill="hold" nodeType="afterEffect">
                                  <p:stCondLst>
                                    <p:cond delay="0"/>
                                  </p:stCondLst>
                                  <p:childTnLst>
                                    <p:set>
                                      <p:cBhvr>
                                        <p:cTn id="85" dur="1" fill="hold">
                                          <p:stCondLst>
                                            <p:cond delay="0"/>
                                          </p:stCondLst>
                                        </p:cTn>
                                        <p:tgtEl>
                                          <p:spTgt spid="8"/>
                                        </p:tgtEl>
                                        <p:attrNameLst>
                                          <p:attrName>style.visibility</p:attrName>
                                        </p:attrNameLst>
                                      </p:cBhvr>
                                      <p:to>
                                        <p:strVal val="visible"/>
                                      </p:to>
                                    </p:set>
                                    <p:anim calcmode="lin" valueType="num">
                                      <p:cBhvr additive="base">
                                        <p:cTn id="86" dur="500" fill="hold"/>
                                        <p:tgtEl>
                                          <p:spTgt spid="8"/>
                                        </p:tgtEl>
                                        <p:attrNameLst>
                                          <p:attrName>ppt_x</p:attrName>
                                        </p:attrNameLst>
                                      </p:cBhvr>
                                      <p:tavLst>
                                        <p:tav tm="0">
                                          <p:val>
                                            <p:strVal val="0-#ppt_w/2"/>
                                          </p:val>
                                        </p:tav>
                                        <p:tav tm="100000">
                                          <p:val>
                                            <p:strVal val="#ppt_x"/>
                                          </p:val>
                                        </p:tav>
                                      </p:tavLst>
                                    </p:anim>
                                    <p:anim calcmode="lin" valueType="num">
                                      <p:cBhvr additive="base">
                                        <p:cTn id="87" dur="500" fill="hold"/>
                                        <p:tgtEl>
                                          <p:spTgt spid="8"/>
                                        </p:tgtEl>
                                        <p:attrNameLst>
                                          <p:attrName>ppt_y</p:attrName>
                                        </p:attrNameLst>
                                      </p:cBhvr>
                                      <p:tavLst>
                                        <p:tav tm="0">
                                          <p:val>
                                            <p:strVal val="#ppt_y"/>
                                          </p:val>
                                        </p:tav>
                                        <p:tav tm="100000">
                                          <p:val>
                                            <p:strVal val="#ppt_y"/>
                                          </p:val>
                                        </p:tav>
                                      </p:tavLst>
                                    </p:anim>
                                  </p:childTnLst>
                                </p:cTn>
                              </p:par>
                              <p:par>
                                <p:cTn id="88" presetID="2" presetClass="entr" presetSubtype="2" fill="hold" nodeType="withEffect">
                                  <p:stCondLst>
                                    <p:cond delay="0"/>
                                  </p:stCondLst>
                                  <p:childTnLst>
                                    <p:set>
                                      <p:cBhvr>
                                        <p:cTn id="89" dur="1" fill="hold">
                                          <p:stCondLst>
                                            <p:cond delay="0"/>
                                          </p:stCondLst>
                                        </p:cTn>
                                        <p:tgtEl>
                                          <p:spTgt spid="18"/>
                                        </p:tgtEl>
                                        <p:attrNameLst>
                                          <p:attrName>style.visibility</p:attrName>
                                        </p:attrNameLst>
                                      </p:cBhvr>
                                      <p:to>
                                        <p:strVal val="visible"/>
                                      </p:to>
                                    </p:set>
                                    <p:anim calcmode="lin" valueType="num">
                                      <p:cBhvr additive="base">
                                        <p:cTn id="90" dur="500" fill="hold"/>
                                        <p:tgtEl>
                                          <p:spTgt spid="18"/>
                                        </p:tgtEl>
                                        <p:attrNameLst>
                                          <p:attrName>ppt_x</p:attrName>
                                        </p:attrNameLst>
                                      </p:cBhvr>
                                      <p:tavLst>
                                        <p:tav tm="0">
                                          <p:val>
                                            <p:strVal val="1+#ppt_w/2"/>
                                          </p:val>
                                        </p:tav>
                                        <p:tav tm="100000">
                                          <p:val>
                                            <p:strVal val="#ppt_x"/>
                                          </p:val>
                                        </p:tav>
                                      </p:tavLst>
                                    </p:anim>
                                    <p:anim calcmode="lin" valueType="num">
                                      <p:cBhvr additive="base">
                                        <p:cTn id="91" dur="500" fill="hold"/>
                                        <p:tgtEl>
                                          <p:spTgt spid="18"/>
                                        </p:tgtEl>
                                        <p:attrNameLst>
                                          <p:attrName>ppt_y</p:attrName>
                                        </p:attrNameLst>
                                      </p:cBhvr>
                                      <p:tavLst>
                                        <p:tav tm="0">
                                          <p:val>
                                            <p:strVal val="#ppt_y"/>
                                          </p:val>
                                        </p:tav>
                                        <p:tav tm="100000">
                                          <p:val>
                                            <p:strVal val="#ppt_y"/>
                                          </p:val>
                                        </p:tav>
                                      </p:tavLst>
                                    </p:anim>
                                  </p:childTnLst>
                                </p:cTn>
                              </p:par>
                            </p:childTnLst>
                          </p:cTn>
                        </p:par>
                        <p:par>
                          <p:cTn id="92" fill="hold">
                            <p:stCondLst>
                              <p:cond delay="4500"/>
                            </p:stCondLst>
                            <p:childTnLst>
                              <p:par>
                                <p:cTn id="93" presetID="2" presetClass="entr" presetSubtype="8" fill="hold" nodeType="afterEffect">
                                  <p:stCondLst>
                                    <p:cond delay="0"/>
                                  </p:stCondLst>
                                  <p:childTnLst>
                                    <p:set>
                                      <p:cBhvr>
                                        <p:cTn id="94" dur="1" fill="hold">
                                          <p:stCondLst>
                                            <p:cond delay="0"/>
                                          </p:stCondLst>
                                        </p:cTn>
                                        <p:tgtEl>
                                          <p:spTgt spid="21"/>
                                        </p:tgtEl>
                                        <p:attrNameLst>
                                          <p:attrName>style.visibility</p:attrName>
                                        </p:attrNameLst>
                                      </p:cBhvr>
                                      <p:to>
                                        <p:strVal val="visible"/>
                                      </p:to>
                                    </p:set>
                                    <p:anim calcmode="lin" valueType="num">
                                      <p:cBhvr additive="base">
                                        <p:cTn id="95" dur="500" fill="hold"/>
                                        <p:tgtEl>
                                          <p:spTgt spid="21"/>
                                        </p:tgtEl>
                                        <p:attrNameLst>
                                          <p:attrName>ppt_x</p:attrName>
                                        </p:attrNameLst>
                                      </p:cBhvr>
                                      <p:tavLst>
                                        <p:tav tm="0">
                                          <p:val>
                                            <p:strVal val="0-#ppt_w/2"/>
                                          </p:val>
                                        </p:tav>
                                        <p:tav tm="100000">
                                          <p:val>
                                            <p:strVal val="#ppt_x"/>
                                          </p:val>
                                        </p:tav>
                                      </p:tavLst>
                                    </p:anim>
                                    <p:anim calcmode="lin" valueType="num">
                                      <p:cBhvr additive="base">
                                        <p:cTn id="96" dur="500" fill="hold"/>
                                        <p:tgtEl>
                                          <p:spTgt spid="21"/>
                                        </p:tgtEl>
                                        <p:attrNameLst>
                                          <p:attrName>ppt_y</p:attrName>
                                        </p:attrNameLst>
                                      </p:cBhvr>
                                      <p:tavLst>
                                        <p:tav tm="0">
                                          <p:val>
                                            <p:strVal val="#ppt_y"/>
                                          </p:val>
                                        </p:tav>
                                        <p:tav tm="100000">
                                          <p:val>
                                            <p:strVal val="#ppt_y"/>
                                          </p:val>
                                        </p:tav>
                                      </p:tavLst>
                                    </p:anim>
                                  </p:childTnLst>
                                </p:cTn>
                              </p:par>
                              <p:par>
                                <p:cTn id="97" presetID="2" presetClass="entr" presetSubtype="2" fill="hold" nodeType="withEffect">
                                  <p:stCondLst>
                                    <p:cond delay="0"/>
                                  </p:stCondLst>
                                  <p:childTnLst>
                                    <p:set>
                                      <p:cBhvr>
                                        <p:cTn id="98" dur="1" fill="hold">
                                          <p:stCondLst>
                                            <p:cond delay="0"/>
                                          </p:stCondLst>
                                        </p:cTn>
                                        <p:tgtEl>
                                          <p:spTgt spid="24"/>
                                        </p:tgtEl>
                                        <p:attrNameLst>
                                          <p:attrName>style.visibility</p:attrName>
                                        </p:attrNameLst>
                                      </p:cBhvr>
                                      <p:to>
                                        <p:strVal val="visible"/>
                                      </p:to>
                                    </p:set>
                                    <p:anim calcmode="lin" valueType="num">
                                      <p:cBhvr additive="base">
                                        <p:cTn id="99" dur="500" fill="hold"/>
                                        <p:tgtEl>
                                          <p:spTgt spid="24"/>
                                        </p:tgtEl>
                                        <p:attrNameLst>
                                          <p:attrName>ppt_x</p:attrName>
                                        </p:attrNameLst>
                                      </p:cBhvr>
                                      <p:tavLst>
                                        <p:tav tm="0">
                                          <p:val>
                                            <p:strVal val="1+#ppt_w/2"/>
                                          </p:val>
                                        </p:tav>
                                        <p:tav tm="100000">
                                          <p:val>
                                            <p:strVal val="#ppt_x"/>
                                          </p:val>
                                        </p:tav>
                                      </p:tavLst>
                                    </p:anim>
                                    <p:anim calcmode="lin" valueType="num">
                                      <p:cBhvr additive="base">
                                        <p:cTn id="100" dur="500" fill="hold"/>
                                        <p:tgtEl>
                                          <p:spTgt spid="24"/>
                                        </p:tgtEl>
                                        <p:attrNameLst>
                                          <p:attrName>ppt_y</p:attrName>
                                        </p:attrNameLst>
                                      </p:cBhvr>
                                      <p:tavLst>
                                        <p:tav tm="0">
                                          <p:val>
                                            <p:strVal val="#ppt_y"/>
                                          </p:val>
                                        </p:tav>
                                        <p:tav tm="100000">
                                          <p:val>
                                            <p:strVal val="#ppt_y"/>
                                          </p:val>
                                        </p:tav>
                                      </p:tavLst>
                                    </p:anim>
                                  </p:childTnLst>
                                </p:cTn>
                              </p:par>
                            </p:childTnLst>
                          </p:cTn>
                        </p:par>
                        <p:par>
                          <p:cTn id="101" fill="hold">
                            <p:stCondLst>
                              <p:cond delay="5000"/>
                            </p:stCondLst>
                            <p:childTnLst>
                              <p:par>
                                <p:cTn id="102" presetID="2" presetClass="entr" presetSubtype="8" fill="hold" nodeType="afterEffect">
                                  <p:stCondLst>
                                    <p:cond delay="0"/>
                                  </p:stCondLst>
                                  <p:childTnLst>
                                    <p:set>
                                      <p:cBhvr>
                                        <p:cTn id="103" dur="1" fill="hold">
                                          <p:stCondLst>
                                            <p:cond delay="0"/>
                                          </p:stCondLst>
                                        </p:cTn>
                                        <p:tgtEl>
                                          <p:spTgt spid="69"/>
                                        </p:tgtEl>
                                        <p:attrNameLst>
                                          <p:attrName>style.visibility</p:attrName>
                                        </p:attrNameLst>
                                      </p:cBhvr>
                                      <p:to>
                                        <p:strVal val="visible"/>
                                      </p:to>
                                    </p:set>
                                    <p:anim calcmode="lin" valueType="num">
                                      <p:cBhvr additive="base">
                                        <p:cTn id="104" dur="500" fill="hold"/>
                                        <p:tgtEl>
                                          <p:spTgt spid="69"/>
                                        </p:tgtEl>
                                        <p:attrNameLst>
                                          <p:attrName>ppt_x</p:attrName>
                                        </p:attrNameLst>
                                      </p:cBhvr>
                                      <p:tavLst>
                                        <p:tav tm="0">
                                          <p:val>
                                            <p:strVal val="0-#ppt_w/2"/>
                                          </p:val>
                                        </p:tav>
                                        <p:tav tm="100000">
                                          <p:val>
                                            <p:strVal val="#ppt_x"/>
                                          </p:val>
                                        </p:tav>
                                      </p:tavLst>
                                    </p:anim>
                                    <p:anim calcmode="lin" valueType="num">
                                      <p:cBhvr additive="base">
                                        <p:cTn id="105" dur="500" fill="hold"/>
                                        <p:tgtEl>
                                          <p:spTgt spid="69"/>
                                        </p:tgtEl>
                                        <p:attrNameLst>
                                          <p:attrName>ppt_y</p:attrName>
                                        </p:attrNameLst>
                                      </p:cBhvr>
                                      <p:tavLst>
                                        <p:tav tm="0">
                                          <p:val>
                                            <p:strVal val="#ppt_y"/>
                                          </p:val>
                                        </p:tav>
                                        <p:tav tm="100000">
                                          <p:val>
                                            <p:strVal val="#ppt_y"/>
                                          </p:val>
                                        </p:tav>
                                      </p:tavLst>
                                    </p:anim>
                                  </p:childTnLst>
                                </p:cTn>
                              </p:par>
                              <p:par>
                                <p:cTn id="106" presetID="2" presetClass="entr" presetSubtype="2" fill="hold" nodeType="withEffect">
                                  <p:stCondLst>
                                    <p:cond delay="0"/>
                                  </p:stCondLst>
                                  <p:childTnLst>
                                    <p:set>
                                      <p:cBhvr>
                                        <p:cTn id="107" dur="1" fill="hold">
                                          <p:stCondLst>
                                            <p:cond delay="0"/>
                                          </p:stCondLst>
                                        </p:cTn>
                                        <p:tgtEl>
                                          <p:spTgt spid="72"/>
                                        </p:tgtEl>
                                        <p:attrNameLst>
                                          <p:attrName>style.visibility</p:attrName>
                                        </p:attrNameLst>
                                      </p:cBhvr>
                                      <p:to>
                                        <p:strVal val="visible"/>
                                      </p:to>
                                    </p:set>
                                    <p:anim calcmode="lin" valueType="num">
                                      <p:cBhvr additive="base">
                                        <p:cTn id="108" dur="500" fill="hold"/>
                                        <p:tgtEl>
                                          <p:spTgt spid="72"/>
                                        </p:tgtEl>
                                        <p:attrNameLst>
                                          <p:attrName>ppt_x</p:attrName>
                                        </p:attrNameLst>
                                      </p:cBhvr>
                                      <p:tavLst>
                                        <p:tav tm="0">
                                          <p:val>
                                            <p:strVal val="1+#ppt_w/2"/>
                                          </p:val>
                                        </p:tav>
                                        <p:tav tm="100000">
                                          <p:val>
                                            <p:strVal val="#ppt_x"/>
                                          </p:val>
                                        </p:tav>
                                      </p:tavLst>
                                    </p:anim>
                                    <p:anim calcmode="lin" valueType="num">
                                      <p:cBhvr additive="base">
                                        <p:cTn id="109" dur="500" fill="hold"/>
                                        <p:tgtEl>
                                          <p:spTgt spid="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306604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动态内存分配（</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new</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和</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delete</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BF31781B-BD06-746E-7DD9-B9D096D5ED42}"/>
              </a:ext>
            </a:extLst>
          </p:cNvPr>
          <p:cNvGrpSpPr/>
          <p:nvPr/>
        </p:nvGrpSpPr>
        <p:grpSpPr>
          <a:xfrm>
            <a:off x="755576" y="2191417"/>
            <a:ext cx="1872208" cy="648072"/>
            <a:chOff x="5813482" y="1421168"/>
            <a:chExt cx="2808312" cy="1314146"/>
          </a:xfrm>
          <a:solidFill>
            <a:srgbClr val="FEFFBE"/>
          </a:solidFill>
        </p:grpSpPr>
        <p:sp>
          <p:nvSpPr>
            <p:cNvPr id="6" name="矩形 5">
              <a:extLst>
                <a:ext uri="{FF2B5EF4-FFF2-40B4-BE49-F238E27FC236}">
                  <a16:creationId xmlns:a16="http://schemas.microsoft.com/office/drawing/2014/main" id="{0FF5C60B-0559-3B9E-40BF-58CD83BF922F}"/>
                </a:ext>
              </a:extLst>
            </p:cNvPr>
            <p:cNvSpPr/>
            <p:nvPr/>
          </p:nvSpPr>
          <p:spPr>
            <a:xfrm>
              <a:off x="5813482" y="1421168"/>
              <a:ext cx="2808312" cy="1314146"/>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8038E8A6-89AF-A611-918A-3A2CEF10D89B}"/>
                </a:ext>
              </a:extLst>
            </p:cNvPr>
            <p:cNvSpPr txBox="1"/>
            <p:nvPr/>
          </p:nvSpPr>
          <p:spPr>
            <a:xfrm>
              <a:off x="5870126" y="1475472"/>
              <a:ext cx="2623455" cy="1060974"/>
            </a:xfrm>
            <a:prstGeom prst="rect">
              <a:avLst/>
            </a:prstGeom>
            <a:grpFill/>
          </p:spPr>
          <p:txBody>
            <a:bodyPr wrap="square" rtlCol="0">
              <a:spAutoFit/>
            </a:bodyPr>
            <a:lstStyle/>
            <a:p>
              <a:r>
                <a:rPr lang="zh-CN" altLang="en-US" sz="1400" dirty="0">
                  <a:solidFill>
                    <a:srgbClr val="005DA2"/>
                  </a:solidFill>
                  <a:latin typeface="微软雅黑" panose="020B0503020204020204" pitchFamily="34" charset="-122"/>
                  <a:ea typeface="微软雅黑" panose="020B0503020204020204" pitchFamily="34" charset="-122"/>
                </a:rPr>
                <a:t>知识点</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内存堆和栈的区别</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2" name="文本框 1">
            <a:extLst>
              <a:ext uri="{FF2B5EF4-FFF2-40B4-BE49-F238E27FC236}">
                <a16:creationId xmlns:a16="http://schemas.microsoft.com/office/drawing/2014/main" id="{B1BCE591-12ED-CCD4-E749-13CBFF2C936C}"/>
              </a:ext>
            </a:extLst>
          </p:cNvPr>
          <p:cNvSpPr txBox="1"/>
          <p:nvPr/>
        </p:nvSpPr>
        <p:spPr>
          <a:xfrm>
            <a:off x="679938" y="702325"/>
            <a:ext cx="7636477" cy="1477328"/>
          </a:xfrm>
          <a:prstGeom prst="rect">
            <a:avLst/>
          </a:prstGeom>
          <a:noFill/>
        </p:spPr>
        <p:txBody>
          <a:bodyPr wrap="square">
            <a:spAutoFit/>
          </a:bodyPr>
          <a:lstStyle/>
          <a:p>
            <a:r>
              <a:rPr kumimoji="1" lang="en-US" altLang="zh-CN" dirty="0">
                <a:solidFill>
                  <a:srgbClr val="005DA2"/>
                </a:solidFill>
                <a:latin typeface="微软雅黑" panose="020B0503020204020204" pitchFamily="34" charset="-122"/>
                <a:ea typeface="微软雅黑" panose="020B0503020204020204" pitchFamily="34" charset="-122"/>
              </a:rPr>
              <a:t>C++</a:t>
            </a:r>
            <a:r>
              <a:rPr kumimoji="1" lang="zh-CN" altLang="en-US" dirty="0">
                <a:solidFill>
                  <a:srgbClr val="005DA2"/>
                </a:solidFill>
                <a:latin typeface="微软雅黑" panose="020B0503020204020204" pitchFamily="34" charset="-122"/>
                <a:ea typeface="微软雅黑" panose="020B0503020204020204" pitchFamily="34" charset="-122"/>
              </a:rPr>
              <a:t>通过</a:t>
            </a:r>
            <a:r>
              <a:rPr kumimoji="1" lang="en-US" altLang="zh-CN" dirty="0">
                <a:solidFill>
                  <a:srgbClr val="005DA2"/>
                </a:solidFill>
                <a:latin typeface="微软雅黑" panose="020B0503020204020204" pitchFamily="34" charset="-122"/>
                <a:ea typeface="微软雅黑" panose="020B0503020204020204" pitchFamily="34" charset="-122"/>
              </a:rPr>
              <a:t>new</a:t>
            </a:r>
            <a:r>
              <a:rPr kumimoji="1" lang="zh-CN" altLang="en-US" dirty="0">
                <a:solidFill>
                  <a:srgbClr val="005DA2"/>
                </a:solidFill>
                <a:latin typeface="微软雅黑" panose="020B0503020204020204" pitchFamily="34" charset="-122"/>
                <a:ea typeface="微软雅黑" panose="020B0503020204020204" pitchFamily="34" charset="-122"/>
              </a:rPr>
              <a:t>关键字实现堆上的动态内存分配</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342900" indent="-342900">
              <a:buFont typeface="+mj-lt"/>
              <a:buAutoNum type="arabicPeriod"/>
            </a:pP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C</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语言中动态内存分配由</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malloc</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和</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free</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实现</a:t>
            </a:r>
            <a:endPar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buFont typeface="+mj-lt"/>
              <a:buAutoNum type="arabicPeriod"/>
            </a:pP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C++</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中</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new</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和</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delete</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实现类似功能</a:t>
            </a:r>
            <a:endPar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buFont typeface="+mj-lt"/>
              <a:buAutoNum type="arabicPeriod"/>
            </a:pP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new</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和</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delete</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必须匹配，</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malloc</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申请的内存无法用</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delete</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释放</a:t>
            </a:r>
            <a:endPar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buFont typeface="+mj-lt"/>
              <a:buAutoNum type="arabicPeriod"/>
            </a:pP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new</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在申请内存的同时也创建的对象，</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malloc</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只能单纯申请内存</a:t>
            </a:r>
            <a:endParaRPr lang="zh-CN" altLang="en-US" dirty="0">
              <a:solidFill>
                <a:schemeClr val="tx1">
                  <a:lumMod val="75000"/>
                  <a:lumOff val="25000"/>
                </a:schemeClr>
              </a:solidFill>
            </a:endParaRPr>
          </a:p>
        </p:txBody>
      </p:sp>
      <p:sp>
        <p:nvSpPr>
          <p:cNvPr id="3" name="文本框 2">
            <a:extLst>
              <a:ext uri="{FF2B5EF4-FFF2-40B4-BE49-F238E27FC236}">
                <a16:creationId xmlns:a16="http://schemas.microsoft.com/office/drawing/2014/main" id="{4C8D236B-F9D6-2BD1-4AB9-B60142B319B8}"/>
              </a:ext>
            </a:extLst>
          </p:cNvPr>
          <p:cNvSpPr txBox="1"/>
          <p:nvPr/>
        </p:nvSpPr>
        <p:spPr>
          <a:xfrm>
            <a:off x="679938" y="2986310"/>
            <a:ext cx="7636477" cy="1754326"/>
          </a:xfrm>
          <a:prstGeom prst="rect">
            <a:avLst/>
          </a:prstGeom>
          <a:noFill/>
        </p:spPr>
        <p:txBody>
          <a:bodyPr wrap="square">
            <a:spAutoFit/>
          </a:bodyPr>
          <a:lstStyle/>
          <a:p>
            <a:r>
              <a:rPr lang="zh-CN" altLang="en-US" dirty="0">
                <a:solidFill>
                  <a:schemeClr val="tx1">
                    <a:lumMod val="75000"/>
                    <a:lumOff val="25000"/>
                  </a:schemeClr>
                </a:solidFill>
                <a:latin typeface="Microsoft YaHei" panose="020B0503020204020204" pitchFamily="34" charset="-122"/>
                <a:ea typeface="Microsoft YaHei" panose="020B0503020204020204" pitchFamily="34" charset="-122"/>
              </a:rPr>
              <a:t>变量申请和释放：</a:t>
            </a:r>
            <a:endParaRPr lang="en-US" altLang="zh-CN" dirty="0">
              <a:solidFill>
                <a:schemeClr val="tx1">
                  <a:lumMod val="75000"/>
                  <a:lumOff val="25000"/>
                </a:schemeClr>
              </a:solidFill>
              <a:latin typeface="Microsoft YaHei" panose="020B0503020204020204" pitchFamily="34" charset="-122"/>
              <a:ea typeface="Microsoft YaHei" panose="020B0503020204020204" pitchFamily="34" charset="-122"/>
            </a:endParaRPr>
          </a:p>
          <a:p>
            <a:r>
              <a:rPr lang="en-US" altLang="zh-CN" dirty="0" err="1">
                <a:solidFill>
                  <a:schemeClr val="tx1">
                    <a:lumMod val="75000"/>
                    <a:lumOff val="25000"/>
                  </a:schemeClr>
                </a:solidFill>
                <a:latin typeface="Microsoft YaHei" panose="020B0503020204020204" pitchFamily="34" charset="-122"/>
                <a:ea typeface="Microsoft YaHei" panose="020B0503020204020204" pitchFamily="34" charset="-122"/>
              </a:rPr>
              <a:t>typeName</a:t>
            </a:r>
            <a:r>
              <a:rPr lang="zh-CN" altLang="en-US" dirty="0">
                <a:solidFill>
                  <a:schemeClr val="tx1">
                    <a:lumMod val="75000"/>
                    <a:lumOff val="25000"/>
                  </a:schemeClr>
                </a:solidFill>
                <a:latin typeface="Microsoft YaHei" panose="020B0503020204020204" pitchFamily="34" charset="-122"/>
                <a:ea typeface="Microsoft YaHei" panose="020B0503020204020204" pitchFamily="34" charset="-122"/>
              </a:rPr>
              <a:t>* </a:t>
            </a:r>
            <a:r>
              <a:rPr lang="en-US" altLang="zh-CN" dirty="0">
                <a:solidFill>
                  <a:schemeClr val="tx1">
                    <a:lumMod val="75000"/>
                    <a:lumOff val="25000"/>
                  </a:schemeClr>
                </a:solidFill>
                <a:latin typeface="Microsoft YaHei" panose="020B0503020204020204" pitchFamily="34" charset="-122"/>
                <a:ea typeface="Microsoft YaHei" panose="020B0503020204020204" pitchFamily="34" charset="-122"/>
              </a:rPr>
              <a:t>pointer</a:t>
            </a:r>
            <a:r>
              <a:rPr lang="zh-CN" altLang="en-US" dirty="0">
                <a:solidFill>
                  <a:schemeClr val="tx1">
                    <a:lumMod val="75000"/>
                    <a:lumOff val="25000"/>
                  </a:schemeClr>
                </a:solidFill>
                <a:latin typeface="Microsoft YaHei" panose="020B0503020204020204" pitchFamily="34" charset="-122"/>
                <a:ea typeface="Microsoft YaHei" panose="020B0503020204020204" pitchFamily="34" charset="-122"/>
              </a:rPr>
              <a:t> </a:t>
            </a:r>
            <a:r>
              <a:rPr lang="en-US" altLang="zh-CN" dirty="0">
                <a:solidFill>
                  <a:schemeClr val="tx1">
                    <a:lumMod val="75000"/>
                    <a:lumOff val="25000"/>
                  </a:schemeClr>
                </a:solidFill>
                <a:latin typeface="Microsoft YaHei" panose="020B0503020204020204" pitchFamily="34" charset="-122"/>
                <a:ea typeface="Microsoft YaHei" panose="020B0503020204020204" pitchFamily="34" charset="-122"/>
              </a:rPr>
              <a:t>=</a:t>
            </a:r>
            <a:r>
              <a:rPr lang="zh-CN" altLang="en-US" dirty="0">
                <a:solidFill>
                  <a:schemeClr val="tx1">
                    <a:lumMod val="75000"/>
                    <a:lumOff val="25000"/>
                  </a:schemeClr>
                </a:solidFill>
                <a:latin typeface="Microsoft YaHei" panose="020B0503020204020204" pitchFamily="34" charset="-122"/>
                <a:ea typeface="Microsoft YaHei" panose="020B0503020204020204" pitchFamily="34" charset="-122"/>
              </a:rPr>
              <a:t> </a:t>
            </a:r>
            <a:r>
              <a:rPr lang="en-US" altLang="zh-CN" dirty="0">
                <a:solidFill>
                  <a:schemeClr val="tx1">
                    <a:lumMod val="75000"/>
                    <a:lumOff val="25000"/>
                  </a:schemeClr>
                </a:solidFill>
                <a:latin typeface="Microsoft YaHei" panose="020B0503020204020204" pitchFamily="34" charset="-122"/>
                <a:ea typeface="Microsoft YaHei" panose="020B0503020204020204" pitchFamily="34" charset="-122"/>
              </a:rPr>
              <a:t>new</a:t>
            </a:r>
            <a:r>
              <a:rPr lang="zh-CN" altLang="en-US" dirty="0">
                <a:solidFill>
                  <a:schemeClr val="tx1">
                    <a:lumMod val="75000"/>
                    <a:lumOff val="25000"/>
                  </a:schemeClr>
                </a:solidFill>
                <a:latin typeface="Microsoft YaHei" panose="020B0503020204020204" pitchFamily="34" charset="-122"/>
                <a:ea typeface="Microsoft YaHei" panose="020B0503020204020204" pitchFamily="34" charset="-122"/>
              </a:rPr>
              <a:t> </a:t>
            </a:r>
            <a:r>
              <a:rPr lang="en-US" altLang="zh-CN" dirty="0" err="1">
                <a:solidFill>
                  <a:schemeClr val="tx1">
                    <a:lumMod val="75000"/>
                    <a:lumOff val="25000"/>
                  </a:schemeClr>
                </a:solidFill>
                <a:latin typeface="Microsoft YaHei" panose="020B0503020204020204" pitchFamily="34" charset="-122"/>
                <a:ea typeface="Microsoft YaHei" panose="020B0503020204020204" pitchFamily="34" charset="-122"/>
              </a:rPr>
              <a:t>typeName</a:t>
            </a:r>
            <a:r>
              <a:rPr lang="en-US" altLang="zh-CN" dirty="0">
                <a:solidFill>
                  <a:schemeClr val="tx1">
                    <a:lumMod val="75000"/>
                    <a:lumOff val="25000"/>
                  </a:schemeClr>
                </a:solidFill>
                <a:latin typeface="Microsoft YaHei" panose="020B0503020204020204" pitchFamily="34" charset="-122"/>
                <a:ea typeface="Microsoft YaHei" panose="020B0503020204020204" pitchFamily="34" charset="-122"/>
              </a:rPr>
              <a:t>;</a:t>
            </a:r>
          </a:p>
          <a:p>
            <a:r>
              <a:rPr lang="en-US" altLang="zh-CN" dirty="0">
                <a:solidFill>
                  <a:schemeClr val="tx1">
                    <a:lumMod val="75000"/>
                    <a:lumOff val="25000"/>
                  </a:schemeClr>
                </a:solidFill>
                <a:latin typeface="Microsoft YaHei" panose="020B0503020204020204" pitchFamily="34" charset="-122"/>
                <a:ea typeface="Microsoft YaHei" panose="020B0503020204020204" pitchFamily="34" charset="-122"/>
              </a:rPr>
              <a:t>delete</a:t>
            </a:r>
            <a:r>
              <a:rPr lang="zh-CN" altLang="en-US" dirty="0">
                <a:solidFill>
                  <a:schemeClr val="tx1">
                    <a:lumMod val="75000"/>
                    <a:lumOff val="25000"/>
                  </a:schemeClr>
                </a:solidFill>
                <a:latin typeface="Microsoft YaHei" panose="020B0503020204020204" pitchFamily="34" charset="-122"/>
                <a:ea typeface="Microsoft YaHei" panose="020B0503020204020204" pitchFamily="34" charset="-122"/>
              </a:rPr>
              <a:t> </a:t>
            </a:r>
            <a:r>
              <a:rPr lang="en-US" altLang="zh-CN" dirty="0">
                <a:solidFill>
                  <a:schemeClr val="tx1">
                    <a:lumMod val="75000"/>
                    <a:lumOff val="25000"/>
                  </a:schemeClr>
                </a:solidFill>
                <a:latin typeface="Microsoft YaHei" panose="020B0503020204020204" pitchFamily="34" charset="-122"/>
                <a:ea typeface="Microsoft YaHei" panose="020B0503020204020204" pitchFamily="34" charset="-122"/>
              </a:rPr>
              <a:t>pointer;</a:t>
            </a:r>
          </a:p>
          <a:p>
            <a:r>
              <a:rPr lang="zh-CN" altLang="en-US" dirty="0">
                <a:solidFill>
                  <a:schemeClr val="tx1">
                    <a:lumMod val="75000"/>
                    <a:lumOff val="25000"/>
                  </a:schemeClr>
                </a:solidFill>
                <a:latin typeface="Microsoft YaHei" panose="020B0503020204020204" pitchFamily="34" charset="-122"/>
                <a:ea typeface="Microsoft YaHei" panose="020B0503020204020204" pitchFamily="34" charset="-122"/>
              </a:rPr>
              <a:t>数组申请和释放：</a:t>
            </a:r>
            <a:endParaRPr lang="en-US" altLang="zh-CN" dirty="0">
              <a:solidFill>
                <a:schemeClr val="tx1">
                  <a:lumMod val="75000"/>
                  <a:lumOff val="25000"/>
                </a:schemeClr>
              </a:solidFill>
              <a:latin typeface="Microsoft YaHei" panose="020B0503020204020204" pitchFamily="34" charset="-122"/>
              <a:ea typeface="Microsoft YaHei" panose="020B0503020204020204" pitchFamily="34" charset="-122"/>
            </a:endParaRPr>
          </a:p>
          <a:p>
            <a:r>
              <a:rPr lang="en-US" altLang="zh-CN" dirty="0" err="1">
                <a:solidFill>
                  <a:schemeClr val="tx1">
                    <a:lumMod val="75000"/>
                    <a:lumOff val="25000"/>
                  </a:schemeClr>
                </a:solidFill>
                <a:latin typeface="Microsoft YaHei" panose="020B0503020204020204" pitchFamily="34" charset="-122"/>
                <a:ea typeface="Microsoft YaHei" panose="020B0503020204020204" pitchFamily="34" charset="-122"/>
              </a:rPr>
              <a:t>typeName</a:t>
            </a:r>
            <a:r>
              <a:rPr lang="zh-CN" altLang="en-US" dirty="0">
                <a:solidFill>
                  <a:schemeClr val="tx1">
                    <a:lumMod val="75000"/>
                    <a:lumOff val="25000"/>
                  </a:schemeClr>
                </a:solidFill>
                <a:latin typeface="Microsoft YaHei" panose="020B0503020204020204" pitchFamily="34" charset="-122"/>
                <a:ea typeface="Microsoft YaHei" panose="020B0503020204020204" pitchFamily="34" charset="-122"/>
              </a:rPr>
              <a:t>* </a:t>
            </a:r>
            <a:r>
              <a:rPr lang="en-US" altLang="zh-CN" dirty="0">
                <a:solidFill>
                  <a:schemeClr val="tx1">
                    <a:lumMod val="75000"/>
                    <a:lumOff val="25000"/>
                  </a:schemeClr>
                </a:solidFill>
                <a:latin typeface="Microsoft YaHei" panose="020B0503020204020204" pitchFamily="34" charset="-122"/>
                <a:ea typeface="Microsoft YaHei" panose="020B0503020204020204" pitchFamily="34" charset="-122"/>
              </a:rPr>
              <a:t>pointer</a:t>
            </a:r>
            <a:r>
              <a:rPr lang="zh-CN" altLang="en-US" dirty="0">
                <a:solidFill>
                  <a:schemeClr val="tx1">
                    <a:lumMod val="75000"/>
                    <a:lumOff val="25000"/>
                  </a:schemeClr>
                </a:solidFill>
                <a:latin typeface="Microsoft YaHei" panose="020B0503020204020204" pitchFamily="34" charset="-122"/>
                <a:ea typeface="Microsoft YaHei" panose="020B0503020204020204" pitchFamily="34" charset="-122"/>
              </a:rPr>
              <a:t> </a:t>
            </a:r>
            <a:r>
              <a:rPr lang="en-US" altLang="zh-CN" dirty="0">
                <a:solidFill>
                  <a:schemeClr val="tx1">
                    <a:lumMod val="75000"/>
                    <a:lumOff val="25000"/>
                  </a:schemeClr>
                </a:solidFill>
                <a:latin typeface="Microsoft YaHei" panose="020B0503020204020204" pitchFamily="34" charset="-122"/>
                <a:ea typeface="Microsoft YaHei" panose="020B0503020204020204" pitchFamily="34" charset="-122"/>
              </a:rPr>
              <a:t>=</a:t>
            </a:r>
            <a:r>
              <a:rPr lang="zh-CN" altLang="en-US" dirty="0">
                <a:solidFill>
                  <a:schemeClr val="tx1">
                    <a:lumMod val="75000"/>
                    <a:lumOff val="25000"/>
                  </a:schemeClr>
                </a:solidFill>
                <a:latin typeface="Microsoft YaHei" panose="020B0503020204020204" pitchFamily="34" charset="-122"/>
                <a:ea typeface="Microsoft YaHei" panose="020B0503020204020204" pitchFamily="34" charset="-122"/>
              </a:rPr>
              <a:t> </a:t>
            </a:r>
            <a:r>
              <a:rPr lang="en-US" altLang="zh-CN" dirty="0">
                <a:solidFill>
                  <a:schemeClr val="tx1">
                    <a:lumMod val="75000"/>
                    <a:lumOff val="25000"/>
                  </a:schemeClr>
                </a:solidFill>
                <a:latin typeface="Microsoft YaHei" panose="020B0503020204020204" pitchFamily="34" charset="-122"/>
                <a:ea typeface="Microsoft YaHei" panose="020B0503020204020204" pitchFamily="34" charset="-122"/>
              </a:rPr>
              <a:t>new</a:t>
            </a:r>
            <a:r>
              <a:rPr lang="zh-CN" altLang="en-US" dirty="0">
                <a:solidFill>
                  <a:schemeClr val="tx1">
                    <a:lumMod val="75000"/>
                    <a:lumOff val="25000"/>
                  </a:schemeClr>
                </a:solidFill>
                <a:latin typeface="Microsoft YaHei" panose="020B0503020204020204" pitchFamily="34" charset="-122"/>
                <a:ea typeface="Microsoft YaHei" panose="020B0503020204020204" pitchFamily="34" charset="-122"/>
              </a:rPr>
              <a:t> </a:t>
            </a:r>
            <a:r>
              <a:rPr lang="en-US" altLang="zh-CN" dirty="0" err="1">
                <a:solidFill>
                  <a:schemeClr val="tx1">
                    <a:lumMod val="75000"/>
                    <a:lumOff val="25000"/>
                  </a:schemeClr>
                </a:solidFill>
                <a:latin typeface="Microsoft YaHei" panose="020B0503020204020204" pitchFamily="34" charset="-122"/>
                <a:ea typeface="Microsoft YaHei" panose="020B0503020204020204" pitchFamily="34" charset="-122"/>
              </a:rPr>
              <a:t>typeName</a:t>
            </a:r>
            <a:r>
              <a:rPr lang="en-US" altLang="zh-CN" dirty="0">
                <a:solidFill>
                  <a:schemeClr val="tx1">
                    <a:lumMod val="75000"/>
                    <a:lumOff val="25000"/>
                  </a:schemeClr>
                </a:solidFill>
                <a:latin typeface="Microsoft YaHei" panose="020B0503020204020204" pitchFamily="34" charset="-122"/>
                <a:ea typeface="Microsoft YaHei" panose="020B0503020204020204" pitchFamily="34" charset="-122"/>
              </a:rPr>
              <a:t>[n];</a:t>
            </a:r>
          </a:p>
          <a:p>
            <a:r>
              <a:rPr lang="en-US" altLang="zh-CN" dirty="0">
                <a:solidFill>
                  <a:schemeClr val="tx1">
                    <a:lumMod val="75000"/>
                    <a:lumOff val="25000"/>
                  </a:schemeClr>
                </a:solidFill>
                <a:latin typeface="Microsoft YaHei" panose="020B0503020204020204" pitchFamily="34" charset="-122"/>
                <a:ea typeface="Microsoft YaHei" panose="020B0503020204020204" pitchFamily="34" charset="-122"/>
              </a:rPr>
              <a:t>delete</a:t>
            </a:r>
            <a:r>
              <a:rPr lang="zh-CN" altLang="en-US" dirty="0">
                <a:solidFill>
                  <a:schemeClr val="tx1">
                    <a:lumMod val="75000"/>
                    <a:lumOff val="25000"/>
                  </a:schemeClr>
                </a:solidFill>
                <a:latin typeface="Microsoft YaHei" panose="020B0503020204020204" pitchFamily="34" charset="-122"/>
                <a:ea typeface="Microsoft YaHei" panose="020B0503020204020204" pitchFamily="34" charset="-122"/>
              </a:rPr>
              <a:t> </a:t>
            </a:r>
            <a:r>
              <a:rPr lang="en-US" altLang="zh-CN" dirty="0">
                <a:solidFill>
                  <a:schemeClr val="tx1">
                    <a:lumMod val="75000"/>
                    <a:lumOff val="25000"/>
                  </a:schemeClr>
                </a:solidFill>
                <a:latin typeface="Microsoft YaHei" panose="020B0503020204020204" pitchFamily="34" charset="-122"/>
                <a:ea typeface="Microsoft YaHei" panose="020B0503020204020204" pitchFamily="34" charset="-122"/>
              </a:rPr>
              <a:t>[]</a:t>
            </a:r>
            <a:r>
              <a:rPr lang="zh-CN" altLang="en-US" dirty="0">
                <a:solidFill>
                  <a:schemeClr val="tx1">
                    <a:lumMod val="75000"/>
                    <a:lumOff val="25000"/>
                  </a:schemeClr>
                </a:solidFill>
                <a:latin typeface="Microsoft YaHei" panose="020B0503020204020204" pitchFamily="34" charset="-122"/>
                <a:ea typeface="Microsoft YaHei" panose="020B0503020204020204" pitchFamily="34" charset="-122"/>
              </a:rPr>
              <a:t> </a:t>
            </a:r>
            <a:r>
              <a:rPr lang="en-US" altLang="zh-CN" dirty="0">
                <a:solidFill>
                  <a:schemeClr val="tx1">
                    <a:lumMod val="75000"/>
                    <a:lumOff val="25000"/>
                  </a:schemeClr>
                </a:solidFill>
                <a:latin typeface="Microsoft YaHei" panose="020B0503020204020204" pitchFamily="34" charset="-122"/>
                <a:ea typeface="Microsoft YaHei" panose="020B0503020204020204" pitchFamily="34" charset="-122"/>
              </a:rPr>
              <a:t>pointer;</a:t>
            </a:r>
            <a:endParaRPr lang="zh-CN" altLang="en-US"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grpSp>
        <p:nvGrpSpPr>
          <p:cNvPr id="4" name="组合 3">
            <a:extLst>
              <a:ext uri="{FF2B5EF4-FFF2-40B4-BE49-F238E27FC236}">
                <a16:creationId xmlns:a16="http://schemas.microsoft.com/office/drawing/2014/main" id="{ADE08D5E-F9E9-514C-B2BC-08DE96E0C76B}"/>
              </a:ext>
            </a:extLst>
          </p:cNvPr>
          <p:cNvGrpSpPr/>
          <p:nvPr/>
        </p:nvGrpSpPr>
        <p:grpSpPr>
          <a:xfrm>
            <a:off x="2987824" y="2191417"/>
            <a:ext cx="2304256" cy="648072"/>
            <a:chOff x="5813482" y="1421168"/>
            <a:chExt cx="2808312" cy="1314146"/>
          </a:xfrm>
          <a:solidFill>
            <a:srgbClr val="FEFFBE"/>
          </a:solidFill>
        </p:grpSpPr>
        <p:sp>
          <p:nvSpPr>
            <p:cNvPr id="7" name="矩形 6">
              <a:extLst>
                <a:ext uri="{FF2B5EF4-FFF2-40B4-BE49-F238E27FC236}">
                  <a16:creationId xmlns:a16="http://schemas.microsoft.com/office/drawing/2014/main" id="{06EC9AD3-A228-BB2E-96F5-9C6F09E162CF}"/>
                </a:ext>
              </a:extLst>
            </p:cNvPr>
            <p:cNvSpPr/>
            <p:nvPr/>
          </p:nvSpPr>
          <p:spPr>
            <a:xfrm>
              <a:off x="5813482" y="1421168"/>
              <a:ext cx="2808312" cy="1314146"/>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12987F8B-B4C0-B7BA-68A4-BE3D1AA3AE4D}"/>
                </a:ext>
              </a:extLst>
            </p:cNvPr>
            <p:cNvSpPr txBox="1"/>
            <p:nvPr/>
          </p:nvSpPr>
          <p:spPr>
            <a:xfrm>
              <a:off x="5870126" y="1475473"/>
              <a:ext cx="2623455" cy="586468"/>
            </a:xfrm>
            <a:prstGeom prst="rect">
              <a:avLst/>
            </a:prstGeom>
            <a:grpFill/>
          </p:spPr>
          <p:txBody>
            <a:bodyPr wrap="square" rtlCol="0">
              <a:spAutoFit/>
            </a:bodyPr>
            <a:lstStyle/>
            <a:p>
              <a:r>
                <a:rPr lang="zh-CN" altLang="en-US" sz="1400" dirty="0">
                  <a:solidFill>
                    <a:srgbClr val="005DA2"/>
                  </a:solidFill>
                  <a:latin typeface="微软雅黑" panose="020B0503020204020204" pitchFamily="34" charset="-122"/>
                  <a:ea typeface="微软雅黑" panose="020B0503020204020204" pitchFamily="34" charset="-122"/>
                </a:rPr>
                <a:t>知识点</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指针悬挂和内存泄露</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611646549"/>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306604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动态内存分配（</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new</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和</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delete</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a16="http://schemas.microsoft.com/office/drawing/2014/main" id="{2C997B03-27BB-E2DA-896E-1CE75CD6B65F}"/>
              </a:ext>
            </a:extLst>
          </p:cNvPr>
          <p:cNvGrpSpPr/>
          <p:nvPr/>
        </p:nvGrpSpPr>
        <p:grpSpPr>
          <a:xfrm>
            <a:off x="701824" y="1059582"/>
            <a:ext cx="7344816" cy="3290044"/>
            <a:chOff x="5813482" y="1421165"/>
            <a:chExt cx="2808312" cy="6014187"/>
          </a:xfrm>
          <a:solidFill>
            <a:schemeClr val="accent2">
              <a:lumMod val="20000"/>
              <a:lumOff val="80000"/>
            </a:schemeClr>
          </a:solidFill>
        </p:grpSpPr>
        <p:sp>
          <p:nvSpPr>
            <p:cNvPr id="7" name="矩形 6">
              <a:extLst>
                <a:ext uri="{FF2B5EF4-FFF2-40B4-BE49-F238E27FC236}">
                  <a16:creationId xmlns:a16="http://schemas.microsoft.com/office/drawing/2014/main" id="{BB9132F5-1C7F-9ED7-2154-820A65AF0331}"/>
                </a:ext>
              </a:extLst>
            </p:cNvPr>
            <p:cNvSpPr/>
            <p:nvPr/>
          </p:nvSpPr>
          <p:spPr>
            <a:xfrm>
              <a:off x="5813482" y="1421165"/>
              <a:ext cx="2808312" cy="6014187"/>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795D9598-D3BA-4B72-9EF7-7C65BDEC7FAD}"/>
                </a:ext>
              </a:extLst>
            </p:cNvPr>
            <p:cNvSpPr txBox="1"/>
            <p:nvPr/>
          </p:nvSpPr>
          <p:spPr>
            <a:xfrm>
              <a:off x="5860955" y="1435491"/>
              <a:ext cx="2713365" cy="5738666"/>
            </a:xfrm>
            <a:prstGeom prst="rect">
              <a:avLst/>
            </a:prstGeom>
            <a:grpFill/>
          </p:spPr>
          <p:txBody>
            <a:bodyPr wrap="square" rtlCol="0">
              <a:spAutoFit/>
            </a:bodyPr>
            <a:lstStyle/>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double</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p1</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new</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double;</a:t>
              </a:r>
            </a:p>
            <a:p>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p1</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1.0;</a:t>
              </a:r>
            </a:p>
            <a:p>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cout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&lt;&lt;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p1</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&lt;&lt;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delete</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p1;		//</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变量的申请和释放</a:t>
              </a:r>
              <a:endPar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endPar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float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p2</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new</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float[3];</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p2[0]</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1.0;</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p2[1]</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1.1;</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p2[2]</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2.1;</a:t>
              </a:r>
            </a:p>
            <a:p>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cout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&lt;&lt;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p2[1]</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&lt;&lt;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delete</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p2;	//</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数组的申请和释放</a:t>
              </a:r>
              <a:endPar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1" name="文本框 10">
            <a:extLst>
              <a:ext uri="{FF2B5EF4-FFF2-40B4-BE49-F238E27FC236}">
                <a16:creationId xmlns:a16="http://schemas.microsoft.com/office/drawing/2014/main" id="{56AAC935-5A58-C1EE-4CA9-1C37F1E20497}"/>
              </a:ext>
            </a:extLst>
          </p:cNvPr>
          <p:cNvSpPr txBox="1"/>
          <p:nvPr/>
        </p:nvSpPr>
        <p:spPr>
          <a:xfrm>
            <a:off x="611560" y="655702"/>
            <a:ext cx="4572000" cy="369332"/>
          </a:xfrm>
          <a:prstGeom prst="rect">
            <a:avLst/>
          </a:prstGeom>
          <a:noFill/>
        </p:spPr>
        <p:txBody>
          <a:bodyPr wrap="square">
            <a:spAutoFit/>
          </a:bodyPr>
          <a:lstStyle/>
          <a:p>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示例</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1</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dirty="0"/>
          </a:p>
        </p:txBody>
      </p:sp>
    </p:spTree>
    <p:extLst>
      <p:ext uri="{BB962C8B-B14F-4D97-AF65-F5344CB8AC3E}">
        <p14:creationId xmlns:p14="http://schemas.microsoft.com/office/powerpoint/2010/main" val="1287224435"/>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306604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动态内存分配（</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new</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和</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delete</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56AAC935-5A58-C1EE-4CA9-1C37F1E20497}"/>
              </a:ext>
            </a:extLst>
          </p:cNvPr>
          <p:cNvSpPr txBox="1"/>
          <p:nvPr/>
        </p:nvSpPr>
        <p:spPr>
          <a:xfrm>
            <a:off x="611560" y="655702"/>
            <a:ext cx="4572000" cy="369332"/>
          </a:xfrm>
          <a:prstGeom prst="rect">
            <a:avLst/>
          </a:prstGeom>
          <a:noFill/>
        </p:spPr>
        <p:txBody>
          <a:bodyPr wrap="square">
            <a:spAutoFit/>
          </a:bodyPr>
          <a:lstStyle/>
          <a:p>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示例</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2</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dirty="0"/>
          </a:p>
        </p:txBody>
      </p:sp>
      <p:pic>
        <p:nvPicPr>
          <p:cNvPr id="2" name="图片 1">
            <a:extLst>
              <a:ext uri="{FF2B5EF4-FFF2-40B4-BE49-F238E27FC236}">
                <a16:creationId xmlns:a16="http://schemas.microsoft.com/office/drawing/2014/main" id="{9E605252-BDFA-5CF6-C0D7-86C7CD892749}"/>
              </a:ext>
            </a:extLst>
          </p:cNvPr>
          <p:cNvPicPr>
            <a:picLocks noChangeAspect="1"/>
          </p:cNvPicPr>
          <p:nvPr/>
        </p:nvPicPr>
        <p:blipFill rotWithShape="1">
          <a:blip r:embed="rId3"/>
          <a:srcRect l="312" t="15232" r="-1"/>
          <a:stretch/>
        </p:blipFill>
        <p:spPr>
          <a:xfrm>
            <a:off x="1583231" y="671273"/>
            <a:ext cx="5977537" cy="4245320"/>
          </a:xfrm>
          <a:prstGeom prst="rect">
            <a:avLst/>
          </a:prstGeom>
        </p:spPr>
      </p:pic>
    </p:spTree>
    <p:extLst>
      <p:ext uri="{BB962C8B-B14F-4D97-AF65-F5344CB8AC3E}">
        <p14:creationId xmlns:p14="http://schemas.microsoft.com/office/powerpoint/2010/main" val="1302792288"/>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306604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动态内存分配（</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new</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和</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delete</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56AAC935-5A58-C1EE-4CA9-1C37F1E20497}"/>
              </a:ext>
            </a:extLst>
          </p:cNvPr>
          <p:cNvSpPr txBox="1"/>
          <p:nvPr/>
        </p:nvSpPr>
        <p:spPr>
          <a:xfrm>
            <a:off x="611560" y="655702"/>
            <a:ext cx="4572000" cy="369332"/>
          </a:xfrm>
          <a:prstGeom prst="rect">
            <a:avLst/>
          </a:prstGeom>
          <a:noFill/>
        </p:spPr>
        <p:txBody>
          <a:bodyPr wrap="square">
            <a:spAutoFit/>
          </a:bodyPr>
          <a:lstStyle/>
          <a:p>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示例</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2</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dirty="0"/>
          </a:p>
        </p:txBody>
      </p:sp>
      <p:pic>
        <p:nvPicPr>
          <p:cNvPr id="3" name="图片 2">
            <a:extLst>
              <a:ext uri="{FF2B5EF4-FFF2-40B4-BE49-F238E27FC236}">
                <a16:creationId xmlns:a16="http://schemas.microsoft.com/office/drawing/2014/main" id="{F77C4144-6B67-D2FB-FACF-6C390710F4AA}"/>
              </a:ext>
            </a:extLst>
          </p:cNvPr>
          <p:cNvPicPr>
            <a:picLocks noChangeAspect="1"/>
          </p:cNvPicPr>
          <p:nvPr/>
        </p:nvPicPr>
        <p:blipFill>
          <a:blip r:embed="rId3"/>
          <a:stretch>
            <a:fillRect/>
          </a:stretch>
        </p:blipFill>
        <p:spPr>
          <a:xfrm>
            <a:off x="1259632" y="1233487"/>
            <a:ext cx="5848350" cy="2676525"/>
          </a:xfrm>
          <a:prstGeom prst="rect">
            <a:avLst/>
          </a:prstGeom>
        </p:spPr>
      </p:pic>
    </p:spTree>
    <p:extLst>
      <p:ext uri="{BB962C8B-B14F-4D97-AF65-F5344CB8AC3E}">
        <p14:creationId xmlns:p14="http://schemas.microsoft.com/office/powerpoint/2010/main" val="2202749097"/>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306604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指针的运算</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56AAC935-5A58-C1EE-4CA9-1C37F1E20497}"/>
              </a:ext>
            </a:extLst>
          </p:cNvPr>
          <p:cNvSpPr txBox="1"/>
          <p:nvPr/>
        </p:nvSpPr>
        <p:spPr>
          <a:xfrm>
            <a:off x="611560" y="655702"/>
            <a:ext cx="7920880" cy="646331"/>
          </a:xfrm>
          <a:prstGeom prst="rect">
            <a:avLst/>
          </a:prstGeom>
          <a:noFill/>
        </p:spPr>
        <p:txBody>
          <a:bodyPr wrap="square">
            <a:spAutoFit/>
          </a:bodyPr>
          <a:lstStyle/>
          <a:p>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指针能够进行加减法运算，通过运算实现地址的移动。</a:t>
            </a:r>
            <a:endPar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单位（</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+1</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）地址移动字节数与指针指向的数据类型有关</a:t>
            </a:r>
            <a:endPar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CBA1AC45-8517-3A61-1DCE-BB8ABC4133F2}"/>
              </a:ext>
            </a:extLst>
          </p:cNvPr>
          <p:cNvGrpSpPr/>
          <p:nvPr/>
        </p:nvGrpSpPr>
        <p:grpSpPr>
          <a:xfrm>
            <a:off x="701824" y="1378059"/>
            <a:ext cx="7344816" cy="2601580"/>
            <a:chOff x="5813482" y="1421165"/>
            <a:chExt cx="2808312" cy="4755678"/>
          </a:xfrm>
          <a:solidFill>
            <a:schemeClr val="accent2">
              <a:lumMod val="20000"/>
              <a:lumOff val="80000"/>
            </a:schemeClr>
          </a:solidFill>
        </p:grpSpPr>
        <p:sp>
          <p:nvSpPr>
            <p:cNvPr id="4" name="矩形 3">
              <a:extLst>
                <a:ext uri="{FF2B5EF4-FFF2-40B4-BE49-F238E27FC236}">
                  <a16:creationId xmlns:a16="http://schemas.microsoft.com/office/drawing/2014/main" id="{05EB3CF9-12E9-2C44-C249-ABE79FD380B9}"/>
                </a:ext>
              </a:extLst>
            </p:cNvPr>
            <p:cNvSpPr/>
            <p:nvPr/>
          </p:nvSpPr>
          <p:spPr>
            <a:xfrm>
              <a:off x="5813482" y="1421165"/>
              <a:ext cx="2808312" cy="4755678"/>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D62C6610-7BCF-A6EC-C05E-7023E65EB3AA}"/>
                </a:ext>
              </a:extLst>
            </p:cNvPr>
            <p:cNvSpPr txBox="1"/>
            <p:nvPr/>
          </p:nvSpPr>
          <p:spPr>
            <a:xfrm>
              <a:off x="5860955" y="1435491"/>
              <a:ext cx="2713365" cy="4219607"/>
            </a:xfrm>
            <a:prstGeom prst="rect">
              <a:avLst/>
            </a:prstGeom>
            <a:grpFill/>
          </p:spPr>
          <p:txBody>
            <a:bodyPr wrap="square" rtlCol="0">
              <a:spAutoFit/>
            </a:bodyPr>
            <a:lstStyle/>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double</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p1</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new</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double[3];</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p1[0]</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1.0;</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p1[1]</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1.1;</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p1[2]</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1.2;</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double</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p2</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p1</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1;</a:t>
              </a:r>
            </a:p>
            <a:p>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&lt;&lt; *p2 &lt;&lt; </a:t>
              </a:r>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打印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1.1</a:t>
              </a:r>
            </a:p>
            <a:p>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cout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&lt;&lt;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(p2</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&lt;&lt;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打印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1.2</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delete</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p1;</a:t>
              </a:r>
            </a:p>
          </p:txBody>
        </p:sp>
      </p:grpSp>
      <p:sp>
        <p:nvSpPr>
          <p:cNvPr id="7" name="文本框 6">
            <a:extLst>
              <a:ext uri="{FF2B5EF4-FFF2-40B4-BE49-F238E27FC236}">
                <a16:creationId xmlns:a16="http://schemas.microsoft.com/office/drawing/2014/main" id="{70299090-DEA9-FF7A-3672-5F6A83BBA3CE}"/>
              </a:ext>
            </a:extLst>
          </p:cNvPr>
          <p:cNvSpPr txBox="1"/>
          <p:nvPr/>
        </p:nvSpPr>
        <p:spPr>
          <a:xfrm>
            <a:off x="691262" y="4155926"/>
            <a:ext cx="4572000" cy="369332"/>
          </a:xfrm>
          <a:prstGeom prst="rect">
            <a:avLst/>
          </a:prstGeom>
          <a:noFill/>
        </p:spPr>
        <p:txBody>
          <a:bodyPr wrap="square">
            <a:spAutoFit/>
          </a:bodyPr>
          <a:lstStyle/>
          <a:p>
            <a:r>
              <a:rPr kumimoji="1" lang="zh-CN" altLang="en-US" dirty="0">
                <a:solidFill>
                  <a:srgbClr val="C00000"/>
                </a:solidFill>
                <a:latin typeface="微软雅黑" panose="020B0503020204020204" pitchFamily="34" charset="-122"/>
                <a:ea typeface="微软雅黑" panose="020B0503020204020204" pitchFamily="34" charset="-122"/>
              </a:rPr>
              <a:t>例外：</a:t>
            </a:r>
            <a:r>
              <a:rPr kumimoji="1" lang="en-US" altLang="zh-CN" dirty="0">
                <a:solidFill>
                  <a:srgbClr val="C00000"/>
                </a:solidFill>
                <a:latin typeface="微软雅黑" panose="020B0503020204020204" pitchFamily="34" charset="-122"/>
                <a:ea typeface="微软雅黑" panose="020B0503020204020204" pitchFamily="34" charset="-122"/>
              </a:rPr>
              <a:t>void</a:t>
            </a:r>
            <a:r>
              <a:rPr kumimoji="1" lang="zh-CN" altLang="en-US" dirty="0">
                <a:solidFill>
                  <a:srgbClr val="C00000"/>
                </a:solidFill>
                <a:latin typeface="微软雅黑" panose="020B0503020204020204" pitchFamily="34" charset="-122"/>
                <a:ea typeface="微软雅黑" panose="020B0503020204020204" pitchFamily="34" charset="-122"/>
              </a:rPr>
              <a:t>指针是不允许进行运算的</a:t>
            </a:r>
            <a:endParaRPr lang="zh-CN" altLang="en-US" dirty="0">
              <a:solidFill>
                <a:srgbClr val="C00000"/>
              </a:solidFill>
            </a:endParaRPr>
          </a:p>
        </p:txBody>
      </p:sp>
    </p:spTree>
    <p:extLst>
      <p:ext uri="{BB962C8B-B14F-4D97-AF65-F5344CB8AC3E}">
        <p14:creationId xmlns:p14="http://schemas.microsoft.com/office/powerpoint/2010/main" val="1091315772"/>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306604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指针的运算</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CBA1AC45-8517-3A61-1DCE-BB8ABC4133F2}"/>
              </a:ext>
            </a:extLst>
          </p:cNvPr>
          <p:cNvGrpSpPr/>
          <p:nvPr/>
        </p:nvGrpSpPr>
        <p:grpSpPr>
          <a:xfrm>
            <a:off x="701824" y="1635646"/>
            <a:ext cx="7344816" cy="2601580"/>
            <a:chOff x="5813482" y="1421165"/>
            <a:chExt cx="2808312" cy="4755678"/>
          </a:xfrm>
          <a:solidFill>
            <a:schemeClr val="accent2">
              <a:lumMod val="20000"/>
              <a:lumOff val="80000"/>
            </a:schemeClr>
          </a:solidFill>
        </p:grpSpPr>
        <p:sp>
          <p:nvSpPr>
            <p:cNvPr id="4" name="矩形 3">
              <a:extLst>
                <a:ext uri="{FF2B5EF4-FFF2-40B4-BE49-F238E27FC236}">
                  <a16:creationId xmlns:a16="http://schemas.microsoft.com/office/drawing/2014/main" id="{05EB3CF9-12E9-2C44-C249-ABE79FD380B9}"/>
                </a:ext>
              </a:extLst>
            </p:cNvPr>
            <p:cNvSpPr/>
            <p:nvPr/>
          </p:nvSpPr>
          <p:spPr>
            <a:xfrm>
              <a:off x="5813482" y="1421165"/>
              <a:ext cx="2808312" cy="4755678"/>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D62C6610-7BCF-A6EC-C05E-7023E65EB3AA}"/>
                </a:ext>
              </a:extLst>
            </p:cNvPr>
            <p:cNvSpPr txBox="1"/>
            <p:nvPr/>
          </p:nvSpPr>
          <p:spPr>
            <a:xfrm>
              <a:off x="5860955" y="1435491"/>
              <a:ext cx="2713365" cy="3713254"/>
            </a:xfrm>
            <a:prstGeom prst="rect">
              <a:avLst/>
            </a:prstGeom>
            <a:grpFill/>
          </p:spPr>
          <p:txBody>
            <a:bodyPr wrap="square" rtlCol="0">
              <a:spAutoFit/>
            </a:bodyPr>
            <a:lstStyle/>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double</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p1</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new</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double[3];</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p1[0]</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1.0;</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p1[1]</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1.1;</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p1[2]</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1.2;</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void</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p2</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p1;</a:t>
              </a:r>
            </a:p>
            <a:p>
              <a:r>
                <a:rPr lang="en-US" altLang="zh-CN"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p2</a:t>
              </a:r>
              <a:r>
                <a:rPr lang="zh-CN" altLang="en-US"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p2</a:t>
              </a:r>
              <a:r>
                <a:rPr lang="zh-CN" altLang="en-US"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1;		//</a:t>
              </a:r>
              <a:r>
                <a:rPr lang="zh-CN" altLang="en-US"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编译报错</a:t>
              </a:r>
              <a:endParaRPr lang="en-US" altLang="zh-CN"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delete</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p1;</a:t>
              </a:r>
            </a:p>
          </p:txBody>
        </p:sp>
      </p:grpSp>
      <p:sp>
        <p:nvSpPr>
          <p:cNvPr id="3" name="文本框 2">
            <a:extLst>
              <a:ext uri="{FF2B5EF4-FFF2-40B4-BE49-F238E27FC236}">
                <a16:creationId xmlns:a16="http://schemas.microsoft.com/office/drawing/2014/main" id="{47E2325F-7091-9FCF-8F8C-B2347F0D1F4F}"/>
              </a:ext>
            </a:extLst>
          </p:cNvPr>
          <p:cNvSpPr txBox="1"/>
          <p:nvPr/>
        </p:nvSpPr>
        <p:spPr>
          <a:xfrm>
            <a:off x="691262" y="827980"/>
            <a:ext cx="7409130" cy="646331"/>
          </a:xfrm>
          <a:prstGeom prst="rect">
            <a:avLst/>
          </a:prstGeom>
          <a:noFill/>
        </p:spPr>
        <p:txBody>
          <a:bodyPr wrap="square">
            <a:spAutoFit/>
          </a:bodyPr>
          <a:lstStyle/>
          <a:p>
            <a:r>
              <a:rPr kumimoji="1" lang="en-US" altLang="zh-CN" dirty="0">
                <a:solidFill>
                  <a:srgbClr val="005DA2"/>
                </a:solidFill>
                <a:latin typeface="微软雅黑" panose="020B0503020204020204" pitchFamily="34" charset="-122"/>
                <a:ea typeface="微软雅黑" panose="020B0503020204020204" pitchFamily="34" charset="-122"/>
              </a:rPr>
              <a:t>void</a:t>
            </a:r>
            <a:r>
              <a:rPr kumimoji="1" lang="zh-CN" altLang="en-US" dirty="0">
                <a:solidFill>
                  <a:srgbClr val="005DA2"/>
                </a:solidFill>
                <a:latin typeface="微软雅黑" panose="020B0503020204020204" pitchFamily="34" charset="-122"/>
                <a:ea typeface="微软雅黑" panose="020B0503020204020204" pitchFamily="34" charset="-122"/>
              </a:rPr>
              <a:t>指针也称为泛指针，通常作为函数接口参数使用。鉴于编译器无法确定其真实类型，也就无法决定加减法运算时移动的字节数</a:t>
            </a:r>
            <a:endParaRPr lang="zh-CN" altLang="en-US" dirty="0">
              <a:solidFill>
                <a:srgbClr val="005DA2"/>
              </a:solidFill>
            </a:endParaRPr>
          </a:p>
        </p:txBody>
      </p:sp>
    </p:spTree>
    <p:extLst>
      <p:ext uri="{BB962C8B-B14F-4D97-AF65-F5344CB8AC3E}">
        <p14:creationId xmlns:p14="http://schemas.microsoft.com/office/powerpoint/2010/main" val="2392523633"/>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306604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err="1">
                <a:solidFill>
                  <a:schemeClr val="tx1">
                    <a:lumMod val="75000"/>
                    <a:lumOff val="25000"/>
                  </a:schemeClr>
                </a:solidFill>
                <a:latin typeface="微软雅黑" panose="020B0503020204020204" pitchFamily="34" charset="-122"/>
                <a:ea typeface="微软雅黑" panose="020B0503020204020204" pitchFamily="34" charset="-122"/>
              </a:rPr>
              <a:t>nullptr</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56AAC935-5A58-C1EE-4CA9-1C37F1E20497}"/>
              </a:ext>
            </a:extLst>
          </p:cNvPr>
          <p:cNvSpPr txBox="1"/>
          <p:nvPr/>
        </p:nvSpPr>
        <p:spPr>
          <a:xfrm>
            <a:off x="611560" y="655702"/>
            <a:ext cx="7920880" cy="646331"/>
          </a:xfrm>
          <a:prstGeom prst="rect">
            <a:avLst/>
          </a:prstGeom>
          <a:noFill/>
        </p:spPr>
        <p:txBody>
          <a:bodyPr wrap="square">
            <a:spAutoFit/>
          </a:bodyPr>
          <a:lstStyle/>
          <a:p>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C++11</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引入</a:t>
            </a:r>
            <a:r>
              <a:rPr kumimoji="1" lang="en-US" altLang="zh-CN" dirty="0" err="1">
                <a:solidFill>
                  <a:schemeClr val="tx1">
                    <a:lumMod val="75000"/>
                    <a:lumOff val="25000"/>
                  </a:schemeClr>
                </a:solidFill>
                <a:latin typeface="微软雅黑" panose="020B0503020204020204" pitchFamily="34" charset="-122"/>
                <a:ea typeface="微软雅黑" panose="020B0503020204020204" pitchFamily="34" charset="-122"/>
              </a:rPr>
              <a:t>nullptr</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关键字作为空指针以取代</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NULL</a:t>
            </a:r>
          </a:p>
          <a:p>
            <a:r>
              <a:rPr kumimoji="1" lang="en-US" altLang="zh-CN" dirty="0" err="1">
                <a:solidFill>
                  <a:schemeClr val="tx1">
                    <a:lumMod val="75000"/>
                    <a:lumOff val="25000"/>
                  </a:schemeClr>
                </a:solidFill>
                <a:latin typeface="微软雅黑" panose="020B0503020204020204" pitchFamily="34" charset="-122"/>
                <a:ea typeface="微软雅黑" panose="020B0503020204020204" pitchFamily="34" charset="-122"/>
              </a:rPr>
              <a:t>nullptr</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是为了解决</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NULL</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和</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int</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产生的二义性问题</a:t>
            </a:r>
            <a:endPar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CBA1AC45-8517-3A61-1DCE-BB8ABC4133F2}"/>
              </a:ext>
            </a:extLst>
          </p:cNvPr>
          <p:cNvGrpSpPr/>
          <p:nvPr/>
        </p:nvGrpSpPr>
        <p:grpSpPr>
          <a:xfrm>
            <a:off x="701824" y="1770370"/>
            <a:ext cx="7344816" cy="2601580"/>
            <a:chOff x="5813482" y="1421165"/>
            <a:chExt cx="2808312" cy="4755678"/>
          </a:xfrm>
          <a:solidFill>
            <a:schemeClr val="accent2">
              <a:lumMod val="20000"/>
              <a:lumOff val="80000"/>
            </a:schemeClr>
          </a:solidFill>
        </p:grpSpPr>
        <p:sp>
          <p:nvSpPr>
            <p:cNvPr id="4" name="矩形 3">
              <a:extLst>
                <a:ext uri="{FF2B5EF4-FFF2-40B4-BE49-F238E27FC236}">
                  <a16:creationId xmlns:a16="http://schemas.microsoft.com/office/drawing/2014/main" id="{05EB3CF9-12E9-2C44-C249-ABE79FD380B9}"/>
                </a:ext>
              </a:extLst>
            </p:cNvPr>
            <p:cNvSpPr/>
            <p:nvPr/>
          </p:nvSpPr>
          <p:spPr>
            <a:xfrm>
              <a:off x="5813482" y="1421165"/>
              <a:ext cx="2808312" cy="4755678"/>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D62C6610-7BCF-A6EC-C05E-7023E65EB3AA}"/>
                </a:ext>
              </a:extLst>
            </p:cNvPr>
            <p:cNvSpPr txBox="1"/>
            <p:nvPr/>
          </p:nvSpPr>
          <p:spPr>
            <a:xfrm>
              <a:off x="5860955" y="1435491"/>
              <a:ext cx="2713365" cy="4219607"/>
            </a:xfrm>
            <a:prstGeom prst="rect">
              <a:avLst/>
            </a:prstGeom>
            <a:grpFill/>
          </p:spPr>
          <p:txBody>
            <a:bodyPr wrap="square" rtlCol="0">
              <a:spAutoFit/>
            </a:bodyPr>
            <a:lstStyle/>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stddef.h</a:t>
              </a:r>
              <a:endPar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endPar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undef</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NULL</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#if defined(__</a:t>
              </a:r>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cplusplus</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#define NULL 0</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#else</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#define NULL ((void *)0)</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#endif</a:t>
              </a:r>
            </a:p>
          </p:txBody>
        </p:sp>
      </p:grpSp>
    </p:spTree>
    <p:extLst>
      <p:ext uri="{BB962C8B-B14F-4D97-AF65-F5344CB8AC3E}">
        <p14:creationId xmlns:p14="http://schemas.microsoft.com/office/powerpoint/2010/main" val="4095546830"/>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306604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err="1">
                <a:solidFill>
                  <a:schemeClr val="tx1">
                    <a:lumMod val="75000"/>
                    <a:lumOff val="25000"/>
                  </a:schemeClr>
                </a:solidFill>
                <a:latin typeface="微软雅黑" panose="020B0503020204020204" pitchFamily="34" charset="-122"/>
                <a:ea typeface="微软雅黑" panose="020B0503020204020204" pitchFamily="34" charset="-122"/>
              </a:rPr>
              <a:t>nullptr</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56AAC935-5A58-C1EE-4CA9-1C37F1E20497}"/>
              </a:ext>
            </a:extLst>
          </p:cNvPr>
          <p:cNvSpPr txBox="1"/>
          <p:nvPr/>
        </p:nvSpPr>
        <p:spPr>
          <a:xfrm>
            <a:off x="611560" y="655702"/>
            <a:ext cx="7920880" cy="646331"/>
          </a:xfrm>
          <a:prstGeom prst="rect">
            <a:avLst/>
          </a:prstGeom>
          <a:noFill/>
        </p:spPr>
        <p:txBody>
          <a:bodyPr wrap="square">
            <a:spAutoFit/>
          </a:bodyPr>
          <a:lstStyle/>
          <a:p>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C++11</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引入</a:t>
            </a:r>
            <a:r>
              <a:rPr kumimoji="1" lang="en-US" altLang="zh-CN" dirty="0" err="1">
                <a:solidFill>
                  <a:schemeClr val="tx1">
                    <a:lumMod val="75000"/>
                    <a:lumOff val="25000"/>
                  </a:schemeClr>
                </a:solidFill>
                <a:latin typeface="微软雅黑" panose="020B0503020204020204" pitchFamily="34" charset="-122"/>
                <a:ea typeface="微软雅黑" panose="020B0503020204020204" pitchFamily="34" charset="-122"/>
              </a:rPr>
              <a:t>nullptr</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关键字作为空指针以取代</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NULL</a:t>
            </a:r>
          </a:p>
          <a:p>
            <a:r>
              <a:rPr kumimoji="1" lang="en-US" altLang="zh-CN" dirty="0" err="1">
                <a:solidFill>
                  <a:schemeClr val="tx1">
                    <a:lumMod val="75000"/>
                    <a:lumOff val="25000"/>
                  </a:schemeClr>
                </a:solidFill>
                <a:latin typeface="微软雅黑" panose="020B0503020204020204" pitchFamily="34" charset="-122"/>
                <a:ea typeface="微软雅黑" panose="020B0503020204020204" pitchFamily="34" charset="-122"/>
              </a:rPr>
              <a:t>nullptr</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是为了解决</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NULL</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和</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int</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产生的二义性问题</a:t>
            </a:r>
            <a:endPar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CBA1AC45-8517-3A61-1DCE-BB8ABC4133F2}"/>
              </a:ext>
            </a:extLst>
          </p:cNvPr>
          <p:cNvGrpSpPr/>
          <p:nvPr/>
        </p:nvGrpSpPr>
        <p:grpSpPr>
          <a:xfrm>
            <a:off x="701824" y="1631000"/>
            <a:ext cx="7344816" cy="1881500"/>
            <a:chOff x="5813482" y="1421165"/>
            <a:chExt cx="2808312" cy="4755678"/>
          </a:xfrm>
          <a:solidFill>
            <a:schemeClr val="accent2">
              <a:lumMod val="20000"/>
              <a:lumOff val="80000"/>
            </a:schemeClr>
          </a:solidFill>
        </p:grpSpPr>
        <p:sp>
          <p:nvSpPr>
            <p:cNvPr id="4" name="矩形 3">
              <a:extLst>
                <a:ext uri="{FF2B5EF4-FFF2-40B4-BE49-F238E27FC236}">
                  <a16:creationId xmlns:a16="http://schemas.microsoft.com/office/drawing/2014/main" id="{05EB3CF9-12E9-2C44-C249-ABE79FD380B9}"/>
                </a:ext>
              </a:extLst>
            </p:cNvPr>
            <p:cNvSpPr/>
            <p:nvPr/>
          </p:nvSpPr>
          <p:spPr>
            <a:xfrm>
              <a:off x="5813482" y="1421165"/>
              <a:ext cx="2808312" cy="4755678"/>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D62C6610-7BCF-A6EC-C05E-7023E65EB3AA}"/>
                </a:ext>
              </a:extLst>
            </p:cNvPr>
            <p:cNvSpPr txBox="1"/>
            <p:nvPr/>
          </p:nvSpPr>
          <p:spPr>
            <a:xfrm>
              <a:off x="5860955" y="1435491"/>
              <a:ext cx="2713365" cy="3206901"/>
            </a:xfrm>
            <a:prstGeom prst="rect">
              <a:avLst/>
            </a:prstGeom>
            <a:grpFill/>
          </p:spPr>
          <p:txBody>
            <a:bodyPr wrap="square" rtlCol="0">
              <a:spAutoFit/>
            </a:bodyPr>
            <a:lstStyle/>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void</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test(int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v);	//</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函数</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1</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void</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test(void</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v);	// </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函数</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2</a:t>
              </a:r>
            </a:p>
            <a:p>
              <a:endPar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test(</a:t>
              </a:r>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nullptr</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调用函数</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2</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test(10);		//</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调用函数</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1</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test(NULL);	//</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产生歧义编译器报错</a:t>
              </a:r>
              <a:endPar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6" name="文本框 5">
            <a:extLst>
              <a:ext uri="{FF2B5EF4-FFF2-40B4-BE49-F238E27FC236}">
                <a16:creationId xmlns:a16="http://schemas.microsoft.com/office/drawing/2014/main" id="{C023C43B-21B9-CE72-11CC-6226579C19A6}"/>
              </a:ext>
            </a:extLst>
          </p:cNvPr>
          <p:cNvSpPr txBox="1"/>
          <p:nvPr/>
        </p:nvSpPr>
        <p:spPr>
          <a:xfrm>
            <a:off x="677034" y="3939902"/>
            <a:ext cx="5407133" cy="369332"/>
          </a:xfrm>
          <a:prstGeom prst="rect">
            <a:avLst/>
          </a:prstGeom>
          <a:noFill/>
        </p:spPr>
        <p:txBody>
          <a:bodyPr wrap="square">
            <a:spAutoFit/>
          </a:bodyPr>
          <a:lstStyle/>
          <a:p>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总结：空指针用</a:t>
            </a:r>
            <a:r>
              <a:rPr kumimoji="1" lang="en-US" altLang="zh-CN" dirty="0" err="1">
                <a:solidFill>
                  <a:schemeClr val="tx1">
                    <a:lumMod val="75000"/>
                    <a:lumOff val="25000"/>
                  </a:schemeClr>
                </a:solidFill>
                <a:latin typeface="微软雅黑" panose="020B0503020204020204" pitchFamily="34" charset="-122"/>
                <a:ea typeface="微软雅黑" panose="020B0503020204020204" pitchFamily="34" charset="-122"/>
              </a:rPr>
              <a:t>nullptr</a:t>
            </a:r>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表示，不要再使用</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NULL</a:t>
            </a:r>
            <a:endParaRPr lang="zh-CN" altLang="en-US" dirty="0"/>
          </a:p>
        </p:txBody>
      </p:sp>
    </p:spTree>
    <p:extLst>
      <p:ext uri="{BB962C8B-B14F-4D97-AF65-F5344CB8AC3E}">
        <p14:creationId xmlns:p14="http://schemas.microsoft.com/office/powerpoint/2010/main" val="1620303936"/>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48998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指针</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A4D58AD2-49D3-4DC8-9E96-501D75B442F5}"/>
              </a:ext>
            </a:extLst>
          </p:cNvPr>
          <p:cNvSpPr txBox="1"/>
          <p:nvPr/>
        </p:nvSpPr>
        <p:spPr>
          <a:xfrm>
            <a:off x="701824" y="771550"/>
            <a:ext cx="7902624" cy="3372077"/>
          </a:xfrm>
          <a:prstGeom prst="rect">
            <a:avLst/>
          </a:prstGeom>
          <a:noFill/>
        </p:spPr>
        <p:txBody>
          <a:bodyPr wrap="square">
            <a:spAutoFit/>
          </a:bodyPr>
          <a:lstStyle/>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指针本身也是对象</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允许定义指针时不进行初始化，但此时不应对指针变量进行解引用操作</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允许指针变换指向的对象</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使用空指针标识没有指向任何对象的指针</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en-US" altLang="zh-CN" dirty="0">
                <a:solidFill>
                  <a:srgbClr val="005DA2"/>
                </a:solidFill>
                <a:latin typeface="微软雅黑" panose="020B0503020204020204" pitchFamily="34" charset="-122"/>
                <a:ea typeface="微软雅黑" panose="020B0503020204020204" pitchFamily="34" charset="-122"/>
              </a:rPr>
              <a:t>C</a:t>
            </a:r>
            <a:r>
              <a:rPr kumimoji="1" lang="zh-CN" altLang="en-US" dirty="0">
                <a:solidFill>
                  <a:srgbClr val="005DA2"/>
                </a:solidFill>
                <a:latin typeface="微软雅黑" panose="020B0503020204020204" pitchFamily="34" charset="-122"/>
                <a:ea typeface="微软雅黑" panose="020B0503020204020204" pitchFamily="34" charset="-122"/>
              </a:rPr>
              <a:t>语言风格的空指针一般用宏变量</a:t>
            </a:r>
            <a:r>
              <a:rPr kumimoji="1" lang="en-US" altLang="zh-CN" dirty="0">
                <a:solidFill>
                  <a:srgbClr val="005DA2"/>
                </a:solidFill>
                <a:latin typeface="微软雅黑" panose="020B0503020204020204" pitchFamily="34" charset="-122"/>
                <a:ea typeface="微软雅黑" panose="020B0503020204020204" pitchFamily="34" charset="-122"/>
              </a:rPr>
              <a:t>NULL</a:t>
            </a:r>
            <a:r>
              <a:rPr kumimoji="1" lang="zh-CN" altLang="en-US" dirty="0">
                <a:solidFill>
                  <a:srgbClr val="005DA2"/>
                </a:solidFill>
                <a:latin typeface="微软雅黑" panose="020B0503020204020204" pitchFamily="34" charset="-122"/>
                <a:ea typeface="微软雅黑" panose="020B0503020204020204" pitchFamily="34" charset="-122"/>
              </a:rPr>
              <a:t>表示，</a:t>
            </a:r>
            <a:r>
              <a:rPr kumimoji="1" lang="en-US" altLang="zh-CN" dirty="0">
                <a:solidFill>
                  <a:srgbClr val="005DA2"/>
                </a:solidFill>
                <a:latin typeface="微软雅黑" panose="020B0503020204020204" pitchFamily="34" charset="-122"/>
                <a:ea typeface="微软雅黑" panose="020B0503020204020204" pitchFamily="34" charset="-122"/>
              </a:rPr>
              <a:t>C++11</a:t>
            </a:r>
            <a:r>
              <a:rPr kumimoji="1" lang="zh-CN" altLang="en-US" dirty="0">
                <a:solidFill>
                  <a:srgbClr val="005DA2"/>
                </a:solidFill>
                <a:latin typeface="微软雅黑" panose="020B0503020204020204" pitchFamily="34" charset="-122"/>
                <a:ea typeface="微软雅黑" panose="020B0503020204020204" pitchFamily="34" charset="-122"/>
              </a:rPr>
              <a:t>后建议不再使用</a:t>
            </a:r>
            <a:r>
              <a:rPr kumimoji="1" lang="en-US" altLang="zh-CN" dirty="0">
                <a:solidFill>
                  <a:srgbClr val="005DA2"/>
                </a:solidFill>
                <a:latin typeface="微软雅黑" panose="020B0503020204020204" pitchFamily="34" charset="-122"/>
                <a:ea typeface="微软雅黑" panose="020B0503020204020204" pitchFamily="34" charset="-122"/>
              </a:rPr>
              <a:t>NULL</a:t>
            </a:r>
            <a:r>
              <a:rPr kumimoji="1" lang="zh-CN" altLang="en-US" dirty="0">
                <a:solidFill>
                  <a:srgbClr val="005DA2"/>
                </a:solidFill>
                <a:latin typeface="微软雅黑" panose="020B0503020204020204" pitchFamily="34" charset="-122"/>
                <a:ea typeface="微软雅黑" panose="020B0503020204020204" pitchFamily="34" charset="-122"/>
              </a:rPr>
              <a:t>，而是使用新的指针字面值</a:t>
            </a:r>
            <a:r>
              <a:rPr kumimoji="1" lang="en-US" altLang="zh-CN" dirty="0" err="1">
                <a:solidFill>
                  <a:srgbClr val="005DA2"/>
                </a:solidFill>
                <a:latin typeface="微软雅黑" panose="020B0503020204020204" pitchFamily="34" charset="-122"/>
                <a:ea typeface="微软雅黑" panose="020B0503020204020204" pitchFamily="34" charset="-122"/>
              </a:rPr>
              <a:t>nullptr</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en-US" altLang="zh-CN" dirty="0">
                <a:solidFill>
                  <a:srgbClr val="005DA2"/>
                </a:solidFill>
                <a:latin typeface="微软雅黑" panose="020B0503020204020204" pitchFamily="34" charset="-122"/>
                <a:ea typeface="微软雅黑" panose="020B0503020204020204" pitchFamily="34" charset="-122"/>
              </a:rPr>
              <a:t>void</a:t>
            </a:r>
            <a:r>
              <a:rPr kumimoji="1" lang="zh-CN" altLang="en-US" dirty="0">
                <a:solidFill>
                  <a:srgbClr val="005DA2"/>
                </a:solidFill>
                <a:latin typeface="微软雅黑" panose="020B0503020204020204" pitchFamily="34" charset="-122"/>
                <a:ea typeface="微软雅黑" panose="020B0503020204020204" pitchFamily="34" charset="-122"/>
              </a:rPr>
              <a:t>*可用来表示指向任意类型的对象指针，但需明确类型后才可进行解引用操作</a:t>
            </a:r>
            <a:endParaRPr lang="zh-CN" altLang="en-US" dirty="0">
              <a:solidFill>
                <a:srgbClr val="FF0000"/>
              </a:solidFill>
            </a:endParaRPr>
          </a:p>
        </p:txBody>
      </p:sp>
      <p:grpSp>
        <p:nvGrpSpPr>
          <p:cNvPr id="2" name="组合 1">
            <a:extLst>
              <a:ext uri="{FF2B5EF4-FFF2-40B4-BE49-F238E27FC236}">
                <a16:creationId xmlns:a16="http://schemas.microsoft.com/office/drawing/2014/main" id="{22C398D8-7310-83F9-47F6-1F6DBCC86834}"/>
              </a:ext>
            </a:extLst>
          </p:cNvPr>
          <p:cNvGrpSpPr/>
          <p:nvPr/>
        </p:nvGrpSpPr>
        <p:grpSpPr>
          <a:xfrm>
            <a:off x="3995936" y="4143627"/>
            <a:ext cx="4248472" cy="652785"/>
            <a:chOff x="5813482" y="1421163"/>
            <a:chExt cx="2808312" cy="5193491"/>
          </a:xfrm>
          <a:solidFill>
            <a:srgbClr val="FEFFBE"/>
          </a:solidFill>
        </p:grpSpPr>
        <p:sp>
          <p:nvSpPr>
            <p:cNvPr id="3" name="矩形 2">
              <a:extLst>
                <a:ext uri="{FF2B5EF4-FFF2-40B4-BE49-F238E27FC236}">
                  <a16:creationId xmlns:a16="http://schemas.microsoft.com/office/drawing/2014/main" id="{AAAFEDDD-9AE2-D545-C236-2F515C624F1B}"/>
                </a:ext>
              </a:extLst>
            </p:cNvPr>
            <p:cNvSpPr/>
            <p:nvPr/>
          </p:nvSpPr>
          <p:spPr>
            <a:xfrm>
              <a:off x="5813482" y="1421163"/>
              <a:ext cx="2808312" cy="5193491"/>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a:extLst>
                <a:ext uri="{FF2B5EF4-FFF2-40B4-BE49-F238E27FC236}">
                  <a16:creationId xmlns:a16="http://schemas.microsoft.com/office/drawing/2014/main" id="{16012375-A965-F892-2CE6-7BE3C60936CA}"/>
                </a:ext>
              </a:extLst>
            </p:cNvPr>
            <p:cNvSpPr txBox="1"/>
            <p:nvPr/>
          </p:nvSpPr>
          <p:spPr>
            <a:xfrm>
              <a:off x="5870125" y="1924199"/>
              <a:ext cx="2667385" cy="4162685"/>
            </a:xfrm>
            <a:prstGeom prst="rect">
              <a:avLst/>
            </a:prstGeom>
            <a:grpFill/>
          </p:spPr>
          <p:txBody>
            <a:bodyPr wrap="square" rtlCol="0">
              <a:spAutoFit/>
            </a:bodyPr>
            <a:lstStyle/>
            <a:p>
              <a:r>
                <a:rPr lang="zh-CN" altLang="en-US" sz="1400" dirty="0">
                  <a:solidFill>
                    <a:srgbClr val="005DA2"/>
                  </a:solidFill>
                  <a:latin typeface="微软雅黑" panose="020B0503020204020204" pitchFamily="34" charset="-122"/>
                  <a:ea typeface="微软雅黑" panose="020B0503020204020204" pitchFamily="34" charset="-122"/>
                </a:rPr>
                <a:t>最佳实践</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支持</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C++11</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环境下，坚持使用</a:t>
              </a:r>
              <a:r>
                <a:rPr lang="en-US" altLang="zh-CN" sz="1400" dirty="0" err="1">
                  <a:solidFill>
                    <a:srgbClr val="FF0000"/>
                  </a:solidFill>
                  <a:latin typeface="微软雅黑" panose="020B0503020204020204" pitchFamily="34" charset="-122"/>
                  <a:ea typeface="微软雅黑" panose="020B0503020204020204" pitchFamily="34" charset="-122"/>
                </a:rPr>
                <a:t>nullptr</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表示空指针。</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970253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48998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引用</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A4D58AD2-49D3-4DC8-9E96-501D75B442F5}"/>
              </a:ext>
            </a:extLst>
          </p:cNvPr>
          <p:cNvSpPr txBox="1"/>
          <p:nvPr/>
        </p:nvSpPr>
        <p:spPr>
          <a:xfrm>
            <a:off x="701824" y="771550"/>
            <a:ext cx="7830616" cy="1705403"/>
          </a:xfrm>
          <a:prstGeom prst="rect">
            <a:avLst/>
          </a:prstGeom>
          <a:noFill/>
        </p:spPr>
        <p:txBody>
          <a:bodyPr wrap="square">
            <a:spAutoFit/>
          </a:bodyPr>
          <a:lstStyle/>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引用为对象起了一个别名</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en-US" altLang="zh-CN" dirty="0">
                <a:solidFill>
                  <a:srgbClr val="005DA2"/>
                </a:solidFill>
                <a:latin typeface="微软雅黑" panose="020B0503020204020204" pitchFamily="34" charset="-122"/>
                <a:ea typeface="微软雅黑" panose="020B0503020204020204" pitchFamily="34" charset="-122"/>
              </a:rPr>
              <a:t>C++11</a:t>
            </a:r>
            <a:r>
              <a:rPr kumimoji="1" lang="zh-CN" altLang="en-US" dirty="0">
                <a:solidFill>
                  <a:srgbClr val="005DA2"/>
                </a:solidFill>
                <a:latin typeface="微软雅黑" panose="020B0503020204020204" pitchFamily="34" charset="-122"/>
                <a:ea typeface="微软雅黑" panose="020B0503020204020204" pitchFamily="34" charset="-122"/>
              </a:rPr>
              <a:t>新增了一种名为“右值引用”的新引用形式，本讲仅讨论“左值引用”，即引用 </a:t>
            </a:r>
            <a:r>
              <a:rPr kumimoji="1" lang="en-US" altLang="zh-CN" dirty="0">
                <a:solidFill>
                  <a:srgbClr val="005DA2"/>
                </a:solidFill>
                <a:latin typeface="微软雅黑" panose="020B0503020204020204" pitchFamily="34" charset="-122"/>
                <a:ea typeface="微软雅黑" panose="020B0503020204020204" pitchFamily="34" charset="-122"/>
              </a:rPr>
              <a:t>=</a:t>
            </a:r>
            <a:r>
              <a:rPr kumimoji="1" lang="zh-CN" altLang="en-US" dirty="0">
                <a:solidFill>
                  <a:srgbClr val="005DA2"/>
                </a:solidFill>
                <a:latin typeface="微软雅黑" panose="020B0503020204020204" pitchFamily="34" charset="-122"/>
                <a:ea typeface="微软雅黑" panose="020B0503020204020204" pitchFamily="34" charset="-122"/>
              </a:rPr>
              <a:t> 左值引用</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通过“类型符号 </a:t>
            </a:r>
            <a:r>
              <a:rPr kumimoji="1" lang="en-US" altLang="zh-CN" dirty="0">
                <a:solidFill>
                  <a:srgbClr val="FF0000"/>
                </a:solidFill>
                <a:latin typeface="微软雅黑" panose="020B0503020204020204" pitchFamily="34" charset="-122"/>
                <a:ea typeface="微软雅黑" panose="020B0503020204020204" pitchFamily="34" charset="-122"/>
              </a:rPr>
              <a:t>&amp;</a:t>
            </a:r>
            <a:r>
              <a:rPr kumimoji="1" lang="zh-CN" altLang="en-US" dirty="0">
                <a:solidFill>
                  <a:srgbClr val="005DA2"/>
                </a:solidFill>
                <a:latin typeface="微软雅黑" panose="020B0503020204020204" pitchFamily="34" charset="-122"/>
                <a:ea typeface="微软雅黑" panose="020B0503020204020204" pitchFamily="34" charset="-122"/>
              </a:rPr>
              <a:t>变量名”的形式定义引用</a:t>
            </a:r>
            <a:endParaRPr kumimoji="1" lang="en-US" altLang="zh-CN" dirty="0">
              <a:solidFill>
                <a:srgbClr val="FF0000"/>
              </a:solidFill>
              <a:latin typeface="微软雅黑" panose="020B0503020204020204" pitchFamily="34" charset="-122"/>
              <a:ea typeface="微软雅黑" panose="020B0503020204020204" pitchFamily="34" charset="-122"/>
            </a:endParaRPr>
          </a:p>
        </p:txBody>
      </p:sp>
      <p:grpSp>
        <p:nvGrpSpPr>
          <p:cNvPr id="7" name="组合 6">
            <a:extLst>
              <a:ext uri="{FF2B5EF4-FFF2-40B4-BE49-F238E27FC236}">
                <a16:creationId xmlns:a16="http://schemas.microsoft.com/office/drawing/2014/main" id="{F489B1C0-9535-FC44-A9BA-FE760D386648}"/>
              </a:ext>
            </a:extLst>
          </p:cNvPr>
          <p:cNvGrpSpPr/>
          <p:nvPr/>
        </p:nvGrpSpPr>
        <p:grpSpPr>
          <a:xfrm>
            <a:off x="899592" y="2666548"/>
            <a:ext cx="4896544" cy="1881500"/>
            <a:chOff x="5813482" y="1421165"/>
            <a:chExt cx="2808312" cy="4755678"/>
          </a:xfrm>
          <a:solidFill>
            <a:schemeClr val="accent2">
              <a:lumMod val="20000"/>
              <a:lumOff val="80000"/>
            </a:schemeClr>
          </a:solidFill>
        </p:grpSpPr>
        <p:sp>
          <p:nvSpPr>
            <p:cNvPr id="9" name="矩形 8">
              <a:extLst>
                <a:ext uri="{FF2B5EF4-FFF2-40B4-BE49-F238E27FC236}">
                  <a16:creationId xmlns:a16="http://schemas.microsoft.com/office/drawing/2014/main" id="{5C43EE4C-B6E0-AC44-A184-5DEEB3778773}"/>
                </a:ext>
              </a:extLst>
            </p:cNvPr>
            <p:cNvSpPr/>
            <p:nvPr/>
          </p:nvSpPr>
          <p:spPr>
            <a:xfrm>
              <a:off x="5813482" y="1421165"/>
              <a:ext cx="2808312" cy="4755678"/>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AD548EAA-1544-D042-B5D8-41B3A19C95B6}"/>
                </a:ext>
              </a:extLst>
            </p:cNvPr>
            <p:cNvSpPr txBox="1"/>
            <p:nvPr/>
          </p:nvSpPr>
          <p:spPr>
            <a:xfrm>
              <a:off x="5860955" y="1559147"/>
              <a:ext cx="2719541" cy="4434233"/>
            </a:xfrm>
            <a:prstGeom prst="rect">
              <a:avLst/>
            </a:prstGeom>
            <a:grpFill/>
          </p:spPr>
          <p:txBody>
            <a:bodyPr wrap="square" rtlCol="0">
              <a:spAutoFit/>
            </a:bodyPr>
            <a:lstStyle/>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int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1;</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int&amp;</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2;</a:t>
              </a:r>
            </a:p>
            <a:p>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cout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&lt;&lt;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&lt;&lt;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打印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2</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float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1.0;</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float&amp;</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d</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a:t>
              </a:r>
            </a:p>
          </p:txBody>
        </p:sp>
      </p:grpSp>
      <p:grpSp>
        <p:nvGrpSpPr>
          <p:cNvPr id="12" name="组合 11">
            <a:extLst>
              <a:ext uri="{FF2B5EF4-FFF2-40B4-BE49-F238E27FC236}">
                <a16:creationId xmlns:a16="http://schemas.microsoft.com/office/drawing/2014/main" id="{2F8E5A6E-E36F-8E4A-8DAA-0465FD7A6DD7}"/>
              </a:ext>
            </a:extLst>
          </p:cNvPr>
          <p:cNvGrpSpPr/>
          <p:nvPr/>
        </p:nvGrpSpPr>
        <p:grpSpPr>
          <a:xfrm>
            <a:off x="6274556" y="2211710"/>
            <a:ext cx="2167620" cy="1234446"/>
            <a:chOff x="5813482" y="1421163"/>
            <a:chExt cx="2831469" cy="4460040"/>
          </a:xfrm>
          <a:solidFill>
            <a:srgbClr val="FEFFBE"/>
          </a:solidFill>
        </p:grpSpPr>
        <p:sp>
          <p:nvSpPr>
            <p:cNvPr id="13" name="矩形 12">
              <a:extLst>
                <a:ext uri="{FF2B5EF4-FFF2-40B4-BE49-F238E27FC236}">
                  <a16:creationId xmlns:a16="http://schemas.microsoft.com/office/drawing/2014/main" id="{13071C91-84DD-DE4B-906D-040FB5B8D23A}"/>
                </a:ext>
              </a:extLst>
            </p:cNvPr>
            <p:cNvSpPr/>
            <p:nvPr/>
          </p:nvSpPr>
          <p:spPr>
            <a:xfrm>
              <a:off x="5813482" y="1421163"/>
              <a:ext cx="2831469" cy="4460040"/>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EFBC7AA0-D6FC-D14C-8012-647CC52BB760}"/>
                </a:ext>
              </a:extLst>
            </p:cNvPr>
            <p:cNvSpPr txBox="1"/>
            <p:nvPr/>
          </p:nvSpPr>
          <p:spPr>
            <a:xfrm>
              <a:off x="5870125" y="1475470"/>
              <a:ext cx="2774826" cy="4225575"/>
            </a:xfrm>
            <a:prstGeom prst="rect">
              <a:avLst/>
            </a:prstGeom>
            <a:grpFill/>
          </p:spPr>
          <p:txBody>
            <a:bodyPr wrap="square" rtlCol="0">
              <a:spAutoFit/>
            </a:bodyPr>
            <a:lstStyle/>
            <a:p>
              <a:r>
                <a:rPr lang="zh-CN" altLang="en-US" sz="1400" dirty="0">
                  <a:solidFill>
                    <a:srgbClr val="005DA2"/>
                  </a:solidFill>
                  <a:latin typeface="微软雅黑" panose="020B0503020204020204" pitchFamily="34" charset="-122"/>
                  <a:ea typeface="微软雅黑" panose="020B0503020204020204" pitchFamily="34" charset="-122"/>
                </a:rPr>
                <a:t>注意</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注意区分取地址运算符和引用定义用到的</a:t>
              </a:r>
              <a:r>
                <a:rPr lang="en-US" altLang="zh-CN" sz="1400" dirty="0">
                  <a:solidFill>
                    <a:srgbClr val="FF0000"/>
                  </a:solidFill>
                  <a:latin typeface="微软雅黑" panose="020B0503020204020204" pitchFamily="34" charset="-122"/>
                  <a:ea typeface="微软雅黑" panose="020B0503020204020204" pitchFamily="34" charset="-122"/>
                </a:rPr>
                <a:t>&amp;</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符号这实际是</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对于内置运算符的重载。</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666890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基础类型</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A4D58AD2-49D3-4DC8-9E96-501D75B442F5}"/>
              </a:ext>
            </a:extLst>
          </p:cNvPr>
          <p:cNvSpPr txBox="1"/>
          <p:nvPr/>
        </p:nvSpPr>
        <p:spPr>
          <a:xfrm>
            <a:off x="701824" y="771550"/>
            <a:ext cx="7542584" cy="2536400"/>
          </a:xfrm>
          <a:prstGeom prst="rect">
            <a:avLst/>
          </a:prstGeom>
          <a:noFill/>
        </p:spPr>
        <p:txBody>
          <a:bodyPr wrap="square">
            <a:spAutoFit/>
          </a:bodyPr>
          <a:lstStyle/>
          <a:p>
            <a:pPr marL="285750" indent="-285750">
              <a:lnSpc>
                <a:spcPct val="150000"/>
              </a:lnSpc>
              <a:buFont typeface="Arial" panose="020B0604020202020204" pitchFamily="34" charset="0"/>
              <a:buChar char="•"/>
            </a:pPr>
            <a:r>
              <a:rPr kumimoji="1" lang="en-US" altLang="zh-CN" dirty="0">
                <a:solidFill>
                  <a:srgbClr val="005DA2"/>
                </a:solidFill>
                <a:latin typeface="微软雅黑" panose="020B0503020204020204" pitchFamily="34" charset="-122"/>
                <a:ea typeface="微软雅黑" panose="020B0503020204020204" pitchFamily="34" charset="-122"/>
              </a:rPr>
              <a:t>C++</a:t>
            </a:r>
            <a:r>
              <a:rPr kumimoji="1" lang="zh-CN" altLang="en-US" dirty="0">
                <a:solidFill>
                  <a:srgbClr val="005DA2"/>
                </a:solidFill>
                <a:latin typeface="微软雅黑" panose="020B0503020204020204" pitchFamily="34" charset="-122"/>
                <a:ea typeface="微软雅黑" panose="020B0503020204020204" pitchFamily="34" charset="-122"/>
              </a:rPr>
              <a:t>定义了一套包括</a:t>
            </a:r>
            <a:r>
              <a:rPr kumimoji="1" lang="zh-CN" altLang="en-US" dirty="0">
                <a:solidFill>
                  <a:srgbClr val="FF0000"/>
                </a:solidFill>
                <a:latin typeface="微软雅黑" panose="020B0503020204020204" pitchFamily="34" charset="-122"/>
                <a:ea typeface="微软雅黑" panose="020B0503020204020204" pitchFamily="34" charset="-122"/>
              </a:rPr>
              <a:t>空类型</a:t>
            </a:r>
            <a:r>
              <a:rPr kumimoji="1" lang="en-US" altLang="zh-CN" dirty="0">
                <a:solidFill>
                  <a:srgbClr val="005DA2"/>
                </a:solidFill>
                <a:latin typeface="微软雅黑" panose="020B0503020204020204" pitchFamily="34" charset="-122"/>
                <a:ea typeface="微软雅黑" panose="020B0503020204020204" pitchFamily="34" charset="-122"/>
              </a:rPr>
              <a:t>(void)</a:t>
            </a:r>
            <a:r>
              <a:rPr kumimoji="1" lang="zh-CN" altLang="en-US" dirty="0">
                <a:solidFill>
                  <a:srgbClr val="005DA2"/>
                </a:solidFill>
                <a:latin typeface="微软雅黑" panose="020B0503020204020204" pitchFamily="34" charset="-122"/>
                <a:ea typeface="微软雅黑" panose="020B0503020204020204" pitchFamily="34" charset="-122"/>
              </a:rPr>
              <a:t>和</a:t>
            </a:r>
            <a:r>
              <a:rPr kumimoji="1" lang="zh-CN" altLang="en-US" dirty="0">
                <a:solidFill>
                  <a:srgbClr val="FF0000"/>
                </a:solidFill>
                <a:latin typeface="微软雅黑" panose="020B0503020204020204" pitchFamily="34" charset="-122"/>
                <a:ea typeface="微软雅黑" panose="020B0503020204020204" pitchFamily="34" charset="-122"/>
              </a:rPr>
              <a:t>算数类型</a:t>
            </a:r>
            <a:r>
              <a:rPr kumimoji="1" lang="zh-CN" altLang="en-US" dirty="0">
                <a:solidFill>
                  <a:srgbClr val="005DA2"/>
                </a:solidFill>
                <a:latin typeface="微软雅黑" panose="020B0503020204020204" pitchFamily="34" charset="-122"/>
                <a:ea typeface="微软雅黑" panose="020B0503020204020204" pitchFamily="34" charset="-122"/>
              </a:rPr>
              <a:t>在内的基本数据类型</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算术类型分为两类：</a:t>
            </a:r>
            <a:r>
              <a:rPr kumimoji="1" lang="zh-CN" altLang="en-US" dirty="0">
                <a:solidFill>
                  <a:srgbClr val="FF0000"/>
                </a:solidFill>
                <a:latin typeface="微软雅黑" panose="020B0503020204020204" pitchFamily="34" charset="-122"/>
                <a:ea typeface="微软雅黑" panose="020B0503020204020204" pitchFamily="34" charset="-122"/>
              </a:rPr>
              <a:t>整型</a:t>
            </a:r>
            <a:r>
              <a:rPr kumimoji="1" lang="zh-CN" altLang="en-US" dirty="0">
                <a:solidFill>
                  <a:srgbClr val="005DA2"/>
                </a:solidFill>
                <a:latin typeface="微软雅黑" panose="020B0503020204020204" pitchFamily="34" charset="-122"/>
                <a:ea typeface="微软雅黑" panose="020B0503020204020204" pitchFamily="34" charset="-122"/>
              </a:rPr>
              <a:t>和</a:t>
            </a:r>
            <a:r>
              <a:rPr kumimoji="1" lang="zh-CN" altLang="en-US" dirty="0">
                <a:solidFill>
                  <a:srgbClr val="FF0000"/>
                </a:solidFill>
                <a:latin typeface="微软雅黑" panose="020B0503020204020204" pitchFamily="34" charset="-122"/>
                <a:ea typeface="微软雅黑" panose="020B0503020204020204" pitchFamily="34" charset="-122"/>
              </a:rPr>
              <a:t>浮点型</a:t>
            </a:r>
            <a:endParaRPr kumimoji="1" lang="en-US" altLang="zh-CN" dirty="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整型：</a:t>
            </a:r>
            <a:r>
              <a:rPr kumimoji="1" lang="en-US" altLang="zh-CN" dirty="0">
                <a:solidFill>
                  <a:srgbClr val="005DA2"/>
                </a:solidFill>
                <a:latin typeface="微软雅黑" panose="020B0503020204020204" pitchFamily="34" charset="-122"/>
                <a:ea typeface="微软雅黑" panose="020B0503020204020204" pitchFamily="34" charset="-122"/>
              </a:rPr>
              <a:t>bool/char/short/int/long/long</a:t>
            </a:r>
            <a:r>
              <a:rPr kumimoji="1" lang="zh-CN" altLang="en-US" dirty="0">
                <a:solidFill>
                  <a:srgbClr val="005DA2"/>
                </a:solidFill>
                <a:latin typeface="微软雅黑" panose="020B0503020204020204" pitchFamily="34" charset="-122"/>
                <a:ea typeface="微软雅黑" panose="020B0503020204020204" pitchFamily="34" charset="-122"/>
              </a:rPr>
              <a:t> </a:t>
            </a:r>
            <a:r>
              <a:rPr kumimoji="1" lang="en-US" altLang="zh-CN" dirty="0">
                <a:solidFill>
                  <a:srgbClr val="005DA2"/>
                </a:solidFill>
                <a:latin typeface="微软雅黑" panose="020B0503020204020204" pitchFamily="34" charset="-122"/>
                <a:ea typeface="微软雅黑" panose="020B0503020204020204" pitchFamily="34" charset="-122"/>
              </a:rPr>
              <a:t>long/</a:t>
            </a:r>
            <a:r>
              <a:rPr kumimoji="1" lang="zh-CN" altLang="en-US" dirty="0">
                <a:solidFill>
                  <a:srgbClr val="005DA2"/>
                </a:solidFill>
                <a:latin typeface="微软雅黑" panose="020B0503020204020204" pitchFamily="34" charset="-122"/>
                <a:ea typeface="微软雅黑" panose="020B0503020204020204" pitchFamily="34" charset="-122"/>
              </a:rPr>
              <a:t>扩展字符型</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浮点型：</a:t>
            </a:r>
            <a:r>
              <a:rPr kumimoji="1" lang="en-US" altLang="zh-CN" dirty="0">
                <a:solidFill>
                  <a:srgbClr val="005DA2"/>
                </a:solidFill>
                <a:latin typeface="微软雅黑" panose="020B0503020204020204" pitchFamily="34" charset="-122"/>
                <a:ea typeface="微软雅黑" panose="020B0503020204020204" pitchFamily="34" charset="-122"/>
              </a:rPr>
              <a:t>float/double/long</a:t>
            </a:r>
            <a:r>
              <a:rPr kumimoji="1" lang="zh-CN" altLang="en-US" dirty="0">
                <a:solidFill>
                  <a:srgbClr val="005DA2"/>
                </a:solidFill>
                <a:latin typeface="微软雅黑" panose="020B0503020204020204" pitchFamily="34" charset="-122"/>
                <a:ea typeface="微软雅黑" panose="020B0503020204020204" pitchFamily="34" charset="-122"/>
              </a:rPr>
              <a:t> </a:t>
            </a:r>
            <a:r>
              <a:rPr kumimoji="1" lang="en-US" altLang="zh-CN" dirty="0">
                <a:solidFill>
                  <a:srgbClr val="005DA2"/>
                </a:solidFill>
                <a:latin typeface="微软雅黑" panose="020B0503020204020204" pitchFamily="34" charset="-122"/>
                <a:ea typeface="微软雅黑" panose="020B0503020204020204" pitchFamily="34" charset="-122"/>
              </a:rPr>
              <a:t>double</a:t>
            </a: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除</a:t>
            </a:r>
            <a:r>
              <a:rPr kumimoji="1" lang="en-US" altLang="zh-CN" dirty="0">
                <a:solidFill>
                  <a:srgbClr val="005DA2"/>
                </a:solidFill>
                <a:latin typeface="微软雅黑" panose="020B0503020204020204" pitchFamily="34" charset="-122"/>
                <a:ea typeface="微软雅黑" panose="020B0503020204020204" pitchFamily="34" charset="-122"/>
              </a:rPr>
              <a:t>bool</a:t>
            </a:r>
            <a:r>
              <a:rPr kumimoji="1" lang="zh-CN" altLang="en-US" dirty="0">
                <a:solidFill>
                  <a:srgbClr val="005DA2"/>
                </a:solidFill>
                <a:latin typeface="微软雅黑" panose="020B0503020204020204" pitchFamily="34" charset="-122"/>
                <a:ea typeface="微软雅黑" panose="020B0503020204020204" pitchFamily="34" charset="-122"/>
              </a:rPr>
              <a:t>和扩展字符型外，每种整型都可用</a:t>
            </a:r>
            <a:r>
              <a:rPr kumimoji="1" lang="en-US" altLang="zh-CN" dirty="0">
                <a:solidFill>
                  <a:srgbClr val="005DA2"/>
                </a:solidFill>
                <a:latin typeface="微软雅黑" panose="020B0503020204020204" pitchFamily="34" charset="-122"/>
                <a:ea typeface="微软雅黑" panose="020B0503020204020204" pitchFamily="34" charset="-122"/>
              </a:rPr>
              <a:t>signed</a:t>
            </a:r>
            <a:r>
              <a:rPr kumimoji="1" lang="zh-CN" altLang="en-US" dirty="0">
                <a:solidFill>
                  <a:srgbClr val="005DA2"/>
                </a:solidFill>
                <a:latin typeface="微软雅黑" panose="020B0503020204020204" pitchFamily="34" charset="-122"/>
                <a:ea typeface="微软雅黑" panose="020B0503020204020204" pitchFamily="34" charset="-122"/>
              </a:rPr>
              <a:t>和</a:t>
            </a:r>
            <a:r>
              <a:rPr kumimoji="1" lang="en-US" altLang="zh-CN" dirty="0">
                <a:solidFill>
                  <a:srgbClr val="005DA2"/>
                </a:solidFill>
                <a:latin typeface="微软雅黑" panose="020B0503020204020204" pitchFamily="34" charset="-122"/>
                <a:ea typeface="微软雅黑" panose="020B0503020204020204" pitchFamily="34" charset="-122"/>
              </a:rPr>
              <a:t>unsigned</a:t>
            </a:r>
            <a:r>
              <a:rPr kumimoji="1" lang="zh-CN" altLang="en-US" dirty="0">
                <a:solidFill>
                  <a:srgbClr val="005DA2"/>
                </a:solidFill>
                <a:latin typeface="微软雅黑" panose="020B0503020204020204" pitchFamily="34" charset="-122"/>
                <a:ea typeface="微软雅黑" panose="020B0503020204020204" pitchFamily="34" charset="-122"/>
              </a:rPr>
              <a:t>描述</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en-US" altLang="zh-CN" dirty="0" err="1">
                <a:solidFill>
                  <a:srgbClr val="C00000"/>
                </a:solidFill>
                <a:latin typeface="微软雅黑" panose="020B0503020204020204" pitchFamily="34" charset="-122"/>
                <a:ea typeface="微软雅黑" panose="020B0503020204020204" pitchFamily="34" charset="-122"/>
              </a:rPr>
              <a:t>sizeof</a:t>
            </a:r>
            <a:r>
              <a:rPr kumimoji="1" lang="zh-CN" altLang="en-US" dirty="0">
                <a:solidFill>
                  <a:srgbClr val="C00000"/>
                </a:solidFill>
                <a:latin typeface="微软雅黑" panose="020B0503020204020204" pitchFamily="34" charset="-122"/>
                <a:ea typeface="微软雅黑" panose="020B0503020204020204" pitchFamily="34" charset="-122"/>
              </a:rPr>
              <a:t>运算符</a:t>
            </a:r>
            <a:r>
              <a:rPr kumimoji="1" lang="zh-CN" altLang="en-US" dirty="0">
                <a:solidFill>
                  <a:srgbClr val="005DA2"/>
                </a:solidFill>
                <a:latin typeface="微软雅黑" panose="020B0503020204020204" pitchFamily="34" charset="-122"/>
                <a:ea typeface="微软雅黑" panose="020B0503020204020204" pitchFamily="34" charset="-122"/>
              </a:rPr>
              <a:t>可以返回不同类型占用的字节数，如：</a:t>
            </a:r>
            <a:r>
              <a:rPr kumimoji="1" lang="en-US" altLang="zh-CN" dirty="0" err="1">
                <a:solidFill>
                  <a:srgbClr val="005DA2"/>
                </a:solidFill>
                <a:latin typeface="微软雅黑" panose="020B0503020204020204" pitchFamily="34" charset="-122"/>
                <a:ea typeface="微软雅黑" panose="020B0503020204020204" pitchFamily="34" charset="-122"/>
              </a:rPr>
              <a:t>sizeof</a:t>
            </a:r>
            <a:r>
              <a:rPr kumimoji="1" lang="en-US" altLang="zh-CN" dirty="0">
                <a:solidFill>
                  <a:srgbClr val="005DA2"/>
                </a:solidFill>
                <a:latin typeface="微软雅黑" panose="020B0503020204020204" pitchFamily="34" charset="-122"/>
                <a:ea typeface="微软雅黑" panose="020B0503020204020204" pitchFamily="34" charset="-122"/>
              </a:rPr>
              <a:t>(char)</a:t>
            </a:r>
            <a:r>
              <a:rPr kumimoji="1" lang="zh-CN" altLang="en-US" dirty="0">
                <a:solidFill>
                  <a:srgbClr val="005DA2"/>
                </a:solidFill>
                <a:latin typeface="微软雅黑" panose="020B0503020204020204" pitchFamily="34" charset="-122"/>
                <a:ea typeface="微软雅黑" panose="020B0503020204020204" pitchFamily="34" charset="-122"/>
              </a:rPr>
              <a:t>返回</a:t>
            </a:r>
            <a:r>
              <a:rPr kumimoji="1" lang="en-US" altLang="zh-CN" dirty="0">
                <a:solidFill>
                  <a:srgbClr val="005DA2"/>
                </a:solidFill>
                <a:latin typeface="微软雅黑" panose="020B0503020204020204" pitchFamily="34" charset="-122"/>
                <a:ea typeface="微软雅黑" panose="020B0503020204020204" pitchFamily="34" charset="-122"/>
              </a:rPr>
              <a:t>1</a:t>
            </a:r>
          </a:p>
        </p:txBody>
      </p:sp>
      <p:grpSp>
        <p:nvGrpSpPr>
          <p:cNvPr id="12" name="组合 11">
            <a:extLst>
              <a:ext uri="{FF2B5EF4-FFF2-40B4-BE49-F238E27FC236}">
                <a16:creationId xmlns:a16="http://schemas.microsoft.com/office/drawing/2014/main" id="{7197CD0B-6C1C-AC44-9FD2-9F49481EDF99}"/>
              </a:ext>
            </a:extLst>
          </p:cNvPr>
          <p:cNvGrpSpPr/>
          <p:nvPr/>
        </p:nvGrpSpPr>
        <p:grpSpPr>
          <a:xfrm>
            <a:off x="701824" y="3435846"/>
            <a:ext cx="7542584" cy="864096"/>
            <a:chOff x="5851846" y="1421168"/>
            <a:chExt cx="2769948" cy="1752195"/>
          </a:xfrm>
          <a:solidFill>
            <a:srgbClr val="FEFFBE"/>
          </a:solidFill>
        </p:grpSpPr>
        <p:sp>
          <p:nvSpPr>
            <p:cNvPr id="13" name="矩形 12">
              <a:extLst>
                <a:ext uri="{FF2B5EF4-FFF2-40B4-BE49-F238E27FC236}">
                  <a16:creationId xmlns:a16="http://schemas.microsoft.com/office/drawing/2014/main" id="{118A782F-A838-DC4E-960B-FDFBE57D512B}"/>
                </a:ext>
              </a:extLst>
            </p:cNvPr>
            <p:cNvSpPr/>
            <p:nvPr/>
          </p:nvSpPr>
          <p:spPr>
            <a:xfrm>
              <a:off x="5851846" y="1421168"/>
              <a:ext cx="2769948" cy="1752195"/>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8E867DB3-3F1A-554C-BC22-8A7C163B5F29}"/>
                </a:ext>
              </a:extLst>
            </p:cNvPr>
            <p:cNvSpPr txBox="1"/>
            <p:nvPr/>
          </p:nvSpPr>
          <p:spPr>
            <a:xfrm>
              <a:off x="5870127" y="1475472"/>
              <a:ext cx="2725224" cy="1497847"/>
            </a:xfrm>
            <a:prstGeom prst="rect">
              <a:avLst/>
            </a:prstGeom>
            <a:grpFill/>
          </p:spPr>
          <p:txBody>
            <a:bodyPr wrap="square" rtlCol="0">
              <a:spAutoFit/>
            </a:bodyPr>
            <a:lstStyle/>
            <a:p>
              <a:r>
                <a:rPr lang="zh-CN" altLang="en-US" sz="1400" dirty="0">
                  <a:solidFill>
                    <a:srgbClr val="005DA2"/>
                  </a:solidFill>
                  <a:latin typeface="微软雅黑" panose="020B0503020204020204" pitchFamily="34" charset="-122"/>
                  <a:ea typeface="微软雅黑" panose="020B0503020204020204" pitchFamily="34" charset="-122"/>
                </a:rPr>
                <a:t>注意</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p>
            <a:p>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标准对基本数据类型仅规定了最小尺寸</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类型所占比特数</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与类型间大小关系，允许编译器赋予类型更大尺寸。换言之，</a:t>
              </a:r>
              <a:r>
                <a:rPr lang="zh-CN" altLang="en-US" sz="1400" dirty="0">
                  <a:solidFill>
                    <a:srgbClr val="FF0000"/>
                  </a:solidFill>
                  <a:latin typeface="微软雅黑" panose="020B0503020204020204" pitchFamily="34" charset="-122"/>
                  <a:ea typeface="微软雅黑" panose="020B0503020204020204" pitchFamily="34" charset="-122"/>
                </a:rPr>
                <a:t>不同编译环境下生成的可执行文件类型尺寸可能发生变化</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2" name="组合 1">
            <a:extLst>
              <a:ext uri="{FF2B5EF4-FFF2-40B4-BE49-F238E27FC236}">
                <a16:creationId xmlns:a16="http://schemas.microsoft.com/office/drawing/2014/main" id="{60FCEB5F-4C51-F633-B972-57935F796F27}"/>
              </a:ext>
            </a:extLst>
          </p:cNvPr>
          <p:cNvGrpSpPr/>
          <p:nvPr/>
        </p:nvGrpSpPr>
        <p:grpSpPr>
          <a:xfrm>
            <a:off x="701824" y="4403162"/>
            <a:ext cx="3222104" cy="616579"/>
            <a:chOff x="5851846" y="1421168"/>
            <a:chExt cx="2769948" cy="1752195"/>
          </a:xfrm>
          <a:solidFill>
            <a:srgbClr val="FEFFBE"/>
          </a:solidFill>
        </p:grpSpPr>
        <p:sp>
          <p:nvSpPr>
            <p:cNvPr id="3" name="矩形 2">
              <a:extLst>
                <a:ext uri="{FF2B5EF4-FFF2-40B4-BE49-F238E27FC236}">
                  <a16:creationId xmlns:a16="http://schemas.microsoft.com/office/drawing/2014/main" id="{E3EC7EBB-AD5D-EFCD-50A6-C00B69BB3326}"/>
                </a:ext>
              </a:extLst>
            </p:cNvPr>
            <p:cNvSpPr/>
            <p:nvPr/>
          </p:nvSpPr>
          <p:spPr>
            <a:xfrm>
              <a:off x="5851846" y="1421168"/>
              <a:ext cx="2769948" cy="1752195"/>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a:extLst>
                <a:ext uri="{FF2B5EF4-FFF2-40B4-BE49-F238E27FC236}">
                  <a16:creationId xmlns:a16="http://schemas.microsoft.com/office/drawing/2014/main" id="{0B15373C-B22A-2492-C0DD-BB0783DB73C5}"/>
                </a:ext>
              </a:extLst>
            </p:cNvPr>
            <p:cNvSpPr txBox="1"/>
            <p:nvPr/>
          </p:nvSpPr>
          <p:spPr>
            <a:xfrm>
              <a:off x="5870126" y="1475472"/>
              <a:ext cx="2725224" cy="1486887"/>
            </a:xfrm>
            <a:prstGeom prst="rect">
              <a:avLst/>
            </a:prstGeom>
            <a:grpFill/>
          </p:spPr>
          <p:txBody>
            <a:bodyPr wrap="square" rtlCol="0">
              <a:spAutoFit/>
            </a:bodyPr>
            <a:lstStyle/>
            <a:p>
              <a:r>
                <a:rPr lang="zh-CN" altLang="en-US" sz="1400" dirty="0">
                  <a:solidFill>
                    <a:srgbClr val="005DA2"/>
                  </a:solidFill>
                  <a:latin typeface="微软雅黑" panose="020B0503020204020204" pitchFamily="34" charset="-122"/>
                  <a:ea typeface="微软雅黑" panose="020B0503020204020204" pitchFamily="34" charset="-122"/>
                </a:rPr>
                <a:t>注意</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p>
            <a:p>
              <a:r>
                <a:rPr lang="en-US" altLang="zh-CN" sz="1400" dirty="0" err="1">
                  <a:solidFill>
                    <a:schemeClr val="tx1">
                      <a:lumMod val="75000"/>
                      <a:lumOff val="25000"/>
                    </a:schemeClr>
                  </a:solidFill>
                  <a:latin typeface="微软雅黑" panose="020B0503020204020204" pitchFamily="34" charset="-122"/>
                  <a:ea typeface="微软雅黑" panose="020B0503020204020204" pitchFamily="34" charset="-122"/>
                </a:rPr>
                <a:t>sizeof</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运算符结果是在编译时确定的</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263088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48998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引用</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A4D58AD2-49D3-4DC8-9E96-501D75B442F5}"/>
              </a:ext>
            </a:extLst>
          </p:cNvPr>
          <p:cNvSpPr txBox="1"/>
          <p:nvPr/>
        </p:nvSpPr>
        <p:spPr>
          <a:xfrm>
            <a:off x="701824" y="771550"/>
            <a:ext cx="5310336" cy="2120902"/>
          </a:xfrm>
          <a:prstGeom prst="rect">
            <a:avLst/>
          </a:prstGeom>
          <a:noFill/>
        </p:spPr>
        <p:txBody>
          <a:bodyPr wrap="square">
            <a:spAutoFit/>
          </a:bodyPr>
          <a:lstStyle/>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引用注意事项</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引用本身不是一个对象，</a:t>
            </a:r>
            <a:r>
              <a:rPr kumimoji="1" lang="zh-CN" altLang="en-US" dirty="0">
                <a:solidFill>
                  <a:srgbClr val="FF0000"/>
                </a:solidFill>
                <a:latin typeface="微软雅黑" panose="020B0503020204020204" pitchFamily="34" charset="-122"/>
                <a:ea typeface="微软雅黑" panose="020B0503020204020204" pitchFamily="34" charset="-122"/>
              </a:rPr>
              <a:t>不能</a:t>
            </a:r>
            <a:r>
              <a:rPr kumimoji="1" lang="zh-CN" altLang="en-US" dirty="0">
                <a:solidFill>
                  <a:srgbClr val="005DA2"/>
                </a:solidFill>
                <a:latin typeface="微软雅黑" panose="020B0503020204020204" pitchFamily="34" charset="-122"/>
                <a:ea typeface="微软雅黑" panose="020B0503020204020204" pitchFamily="34" charset="-122"/>
              </a:rPr>
              <a:t>定义引用的引用</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引用声明</a:t>
            </a:r>
            <a:r>
              <a:rPr kumimoji="1" lang="en-US" altLang="zh-CN" dirty="0">
                <a:solidFill>
                  <a:srgbClr val="005DA2"/>
                </a:solidFill>
                <a:latin typeface="微软雅黑" panose="020B0503020204020204" pitchFamily="34" charset="-122"/>
                <a:ea typeface="微软雅黑" panose="020B0503020204020204" pitchFamily="34" charset="-122"/>
              </a:rPr>
              <a:t>/</a:t>
            </a:r>
            <a:r>
              <a:rPr kumimoji="1" lang="zh-CN" altLang="en-US" dirty="0">
                <a:solidFill>
                  <a:srgbClr val="005DA2"/>
                </a:solidFill>
                <a:latin typeface="微软雅黑" panose="020B0503020204020204" pitchFamily="34" charset="-122"/>
                <a:ea typeface="微软雅黑" panose="020B0503020204020204" pitchFamily="34" charset="-122"/>
              </a:rPr>
              <a:t>定义的时候</a:t>
            </a:r>
            <a:r>
              <a:rPr kumimoji="1" lang="zh-CN" altLang="en-US" dirty="0">
                <a:solidFill>
                  <a:srgbClr val="FF0000"/>
                </a:solidFill>
                <a:latin typeface="微软雅黑" panose="020B0503020204020204" pitchFamily="34" charset="-122"/>
                <a:ea typeface="微软雅黑" panose="020B0503020204020204" pitchFamily="34" charset="-122"/>
              </a:rPr>
              <a:t>必须初始化</a:t>
            </a:r>
            <a:r>
              <a:rPr kumimoji="1" lang="zh-CN" altLang="en-US" dirty="0">
                <a:solidFill>
                  <a:srgbClr val="005DA2"/>
                </a:solidFill>
                <a:latin typeface="微软雅黑" panose="020B0503020204020204" pitchFamily="34" charset="-122"/>
                <a:ea typeface="微软雅黑" panose="020B0503020204020204" pitchFamily="34" charset="-122"/>
              </a:rPr>
              <a:t>绑定某个</a:t>
            </a:r>
            <a:r>
              <a:rPr kumimoji="1" lang="zh-CN" altLang="en-US" dirty="0">
                <a:solidFill>
                  <a:srgbClr val="FF0000"/>
                </a:solidFill>
                <a:latin typeface="微软雅黑" panose="020B0503020204020204" pitchFamily="34" charset="-122"/>
                <a:ea typeface="微软雅黑" panose="020B0503020204020204" pitchFamily="34" charset="-122"/>
              </a:rPr>
              <a:t>变量</a:t>
            </a:r>
            <a:endParaRPr kumimoji="1" lang="en-US" altLang="zh-CN" dirty="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引用</a:t>
            </a:r>
            <a:r>
              <a:rPr kumimoji="1" lang="zh-CN" altLang="en-US" dirty="0">
                <a:solidFill>
                  <a:srgbClr val="FF0000"/>
                </a:solidFill>
                <a:latin typeface="微软雅黑" panose="020B0503020204020204" pitchFamily="34" charset="-122"/>
                <a:ea typeface="微软雅黑" panose="020B0503020204020204" pitchFamily="34" charset="-122"/>
              </a:rPr>
              <a:t>不能和字面值常量绑定</a:t>
            </a:r>
            <a:endParaRPr kumimoji="1" lang="en-US" altLang="zh-CN" dirty="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引用</a:t>
            </a:r>
            <a:r>
              <a:rPr kumimoji="1" lang="zh-CN" altLang="en-US" dirty="0">
                <a:solidFill>
                  <a:srgbClr val="FF0000"/>
                </a:solidFill>
                <a:latin typeface="微软雅黑" panose="020B0503020204020204" pitchFamily="34" charset="-122"/>
                <a:ea typeface="微软雅黑" panose="020B0503020204020204" pitchFamily="34" charset="-122"/>
              </a:rPr>
              <a:t>不能重新绑定</a:t>
            </a:r>
            <a:r>
              <a:rPr kumimoji="1" lang="zh-CN" altLang="en-US" dirty="0">
                <a:solidFill>
                  <a:srgbClr val="005DA2"/>
                </a:solidFill>
                <a:latin typeface="微软雅黑" panose="020B0503020204020204" pitchFamily="34" charset="-122"/>
                <a:ea typeface="微软雅黑" panose="020B0503020204020204" pitchFamily="34" charset="-122"/>
              </a:rPr>
              <a:t>到初始化对象外的其他对象</a:t>
            </a:r>
            <a:endParaRPr kumimoji="1" lang="en-US" altLang="zh-CN" dirty="0">
              <a:solidFill>
                <a:srgbClr val="FF0000"/>
              </a:solidFill>
              <a:latin typeface="微软雅黑" panose="020B0503020204020204" pitchFamily="34" charset="-122"/>
              <a:ea typeface="微软雅黑" panose="020B0503020204020204" pitchFamily="34" charset="-122"/>
            </a:endParaRPr>
          </a:p>
        </p:txBody>
      </p:sp>
      <p:grpSp>
        <p:nvGrpSpPr>
          <p:cNvPr id="8" name="组合 7">
            <a:extLst>
              <a:ext uri="{FF2B5EF4-FFF2-40B4-BE49-F238E27FC236}">
                <a16:creationId xmlns:a16="http://schemas.microsoft.com/office/drawing/2014/main" id="{BA02A440-A614-4540-AC98-BD2216605BA9}"/>
              </a:ext>
            </a:extLst>
          </p:cNvPr>
          <p:cNvGrpSpPr/>
          <p:nvPr/>
        </p:nvGrpSpPr>
        <p:grpSpPr>
          <a:xfrm>
            <a:off x="6156176" y="3075806"/>
            <a:ext cx="2167620" cy="1234446"/>
            <a:chOff x="5813482" y="1421163"/>
            <a:chExt cx="2831469" cy="4460040"/>
          </a:xfrm>
          <a:solidFill>
            <a:srgbClr val="FEFFBE"/>
          </a:solidFill>
        </p:grpSpPr>
        <p:sp>
          <p:nvSpPr>
            <p:cNvPr id="12" name="矩形 11">
              <a:extLst>
                <a:ext uri="{FF2B5EF4-FFF2-40B4-BE49-F238E27FC236}">
                  <a16:creationId xmlns:a16="http://schemas.microsoft.com/office/drawing/2014/main" id="{5D992CA7-B8AA-284C-AC37-021F53B0C8EA}"/>
                </a:ext>
              </a:extLst>
            </p:cNvPr>
            <p:cNvSpPr/>
            <p:nvPr/>
          </p:nvSpPr>
          <p:spPr>
            <a:xfrm>
              <a:off x="5813482" y="1421163"/>
              <a:ext cx="2831469" cy="4460040"/>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a:extLst>
                <a:ext uri="{FF2B5EF4-FFF2-40B4-BE49-F238E27FC236}">
                  <a16:creationId xmlns:a16="http://schemas.microsoft.com/office/drawing/2014/main" id="{8878EE34-D49F-9248-AE40-9F5D128CFAAF}"/>
                </a:ext>
              </a:extLst>
            </p:cNvPr>
            <p:cNvSpPr txBox="1"/>
            <p:nvPr/>
          </p:nvSpPr>
          <p:spPr>
            <a:xfrm>
              <a:off x="5870125" y="1546176"/>
              <a:ext cx="2671125" cy="4225575"/>
            </a:xfrm>
            <a:prstGeom prst="rect">
              <a:avLst/>
            </a:prstGeom>
            <a:grpFill/>
          </p:spPr>
          <p:txBody>
            <a:bodyPr wrap="square" rtlCol="0">
              <a:spAutoFit/>
            </a:bodyPr>
            <a:lstStyle/>
            <a:p>
              <a:r>
                <a:rPr lang="zh-CN" altLang="en-US" sz="1400" dirty="0">
                  <a:solidFill>
                    <a:srgbClr val="005DA2"/>
                  </a:solidFill>
                  <a:latin typeface="微软雅黑" panose="020B0503020204020204" pitchFamily="34" charset="-122"/>
                  <a:ea typeface="微软雅黑" panose="020B0503020204020204" pitchFamily="34" charset="-122"/>
                </a:rPr>
                <a:t>思考题</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比对上述引用的注意事项，考虑指针使用时的要求。针对指针，写出上述场景的使用要求。</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7480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778016"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数组</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A4D58AD2-49D3-4DC8-9E96-501D75B442F5}"/>
              </a:ext>
            </a:extLst>
          </p:cNvPr>
          <p:cNvSpPr txBox="1"/>
          <p:nvPr/>
        </p:nvSpPr>
        <p:spPr>
          <a:xfrm>
            <a:off x="701824" y="771550"/>
            <a:ext cx="7902624" cy="2536400"/>
          </a:xfrm>
          <a:prstGeom prst="rect">
            <a:avLst/>
          </a:prstGeom>
          <a:noFill/>
        </p:spPr>
        <p:txBody>
          <a:bodyPr wrap="square">
            <a:spAutoFit/>
          </a:bodyPr>
          <a:lstStyle/>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数组用来存放相同类型对象的容器</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数组支持嵌套定义，通常所说的多维数组实际上是“数组的数组”</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数组的声明</a:t>
            </a:r>
            <a:r>
              <a:rPr kumimoji="1" lang="en-US" altLang="zh-CN" dirty="0">
                <a:solidFill>
                  <a:srgbClr val="005DA2"/>
                </a:solidFill>
                <a:latin typeface="微软雅黑" panose="020B0503020204020204" pitchFamily="34" charset="-122"/>
                <a:ea typeface="微软雅黑" panose="020B0503020204020204" pitchFamily="34" charset="-122"/>
              </a:rPr>
              <a:t>&amp;</a:t>
            </a:r>
            <a:r>
              <a:rPr kumimoji="1" lang="zh-CN" altLang="en-US" dirty="0">
                <a:solidFill>
                  <a:srgbClr val="005DA2"/>
                </a:solidFill>
                <a:latin typeface="微软雅黑" panose="020B0503020204020204" pitchFamily="34" charset="-122"/>
                <a:ea typeface="微软雅黑" panose="020B0503020204020204" pitchFamily="34" charset="-122"/>
              </a:rPr>
              <a:t>定义包含三部分信息：</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800100" lvl="1" indent="-342900">
              <a:lnSpc>
                <a:spcPct val="150000"/>
              </a:lnSpc>
              <a:buAutoNum type="arabicPeriod"/>
            </a:pPr>
            <a:r>
              <a:rPr kumimoji="1" lang="zh-CN" altLang="en-US" dirty="0">
                <a:solidFill>
                  <a:srgbClr val="005DA2"/>
                </a:solidFill>
                <a:latin typeface="微软雅黑" panose="020B0503020204020204" pitchFamily="34" charset="-122"/>
                <a:ea typeface="微软雅黑" panose="020B0503020204020204" pitchFamily="34" charset="-122"/>
              </a:rPr>
              <a:t>数组元素类型</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800100" lvl="1" indent="-342900">
              <a:lnSpc>
                <a:spcPct val="150000"/>
              </a:lnSpc>
              <a:buAutoNum type="arabicPeriod"/>
            </a:pPr>
            <a:r>
              <a:rPr kumimoji="1" lang="zh-CN" altLang="en-US" dirty="0">
                <a:solidFill>
                  <a:srgbClr val="005DA2"/>
                </a:solidFill>
                <a:latin typeface="微软雅黑" panose="020B0503020204020204" pitchFamily="34" charset="-122"/>
                <a:ea typeface="微软雅黑" panose="020B0503020204020204" pitchFamily="34" charset="-122"/>
              </a:rPr>
              <a:t>数组名称</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800100" lvl="1" indent="-342900">
              <a:lnSpc>
                <a:spcPct val="150000"/>
              </a:lnSpc>
              <a:buAutoNum type="arabicPeriod"/>
            </a:pPr>
            <a:r>
              <a:rPr kumimoji="1" lang="zh-CN" altLang="en-US" dirty="0">
                <a:solidFill>
                  <a:srgbClr val="005DA2"/>
                </a:solidFill>
                <a:latin typeface="微软雅黑" panose="020B0503020204020204" pitchFamily="34" charset="-122"/>
                <a:ea typeface="微软雅黑" panose="020B0503020204020204" pitchFamily="34" charset="-122"/>
              </a:rPr>
              <a:t>数组长度</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a16="http://schemas.microsoft.com/office/drawing/2014/main" id="{6C497545-555B-E349-AA97-9A304022C7BC}"/>
              </a:ext>
            </a:extLst>
          </p:cNvPr>
          <p:cNvGrpSpPr/>
          <p:nvPr/>
        </p:nvGrpSpPr>
        <p:grpSpPr>
          <a:xfrm>
            <a:off x="701824" y="3499824"/>
            <a:ext cx="7344816" cy="504056"/>
            <a:chOff x="5813482" y="1421168"/>
            <a:chExt cx="2808312" cy="1371065"/>
          </a:xfrm>
          <a:solidFill>
            <a:schemeClr val="accent2">
              <a:lumMod val="20000"/>
              <a:lumOff val="80000"/>
            </a:schemeClr>
          </a:solidFill>
        </p:grpSpPr>
        <p:sp>
          <p:nvSpPr>
            <p:cNvPr id="5" name="矩形 4">
              <a:extLst>
                <a:ext uri="{FF2B5EF4-FFF2-40B4-BE49-F238E27FC236}">
                  <a16:creationId xmlns:a16="http://schemas.microsoft.com/office/drawing/2014/main" id="{E4AE3A9D-4C5D-C54B-9EDA-BE928EAB01E0}"/>
                </a:ext>
              </a:extLst>
            </p:cNvPr>
            <p:cNvSpPr/>
            <p:nvPr/>
          </p:nvSpPr>
          <p:spPr>
            <a:xfrm>
              <a:off x="5813482" y="1421168"/>
              <a:ext cx="2808312" cy="1371065"/>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id="{30337634-DC3C-2843-9ADA-CEA05FFC29EA}"/>
                </a:ext>
              </a:extLst>
            </p:cNvPr>
            <p:cNvSpPr txBox="1"/>
            <p:nvPr/>
          </p:nvSpPr>
          <p:spPr>
            <a:xfrm>
              <a:off x="5860955" y="1558276"/>
              <a:ext cx="2713365" cy="1004607"/>
            </a:xfrm>
            <a:prstGeom prst="rect">
              <a:avLst/>
            </a:prstGeom>
            <a:grpFill/>
          </p:spPr>
          <p:txBody>
            <a:bodyPr wrap="square" rtlCol="0">
              <a:spAutoFit/>
            </a:bodyPr>
            <a:lstStyle/>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int data[10];		// </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长度为</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10</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，名为</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data</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int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数组</a:t>
              </a:r>
              <a:endPar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55844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778016"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数组</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A4D58AD2-49D3-4DC8-9E96-501D75B442F5}"/>
              </a:ext>
            </a:extLst>
          </p:cNvPr>
          <p:cNvSpPr txBox="1"/>
          <p:nvPr/>
        </p:nvSpPr>
        <p:spPr>
          <a:xfrm>
            <a:off x="701824" y="771550"/>
            <a:ext cx="7902624" cy="458908"/>
          </a:xfrm>
          <a:prstGeom prst="rect">
            <a:avLst/>
          </a:prstGeom>
          <a:noFill/>
        </p:spPr>
        <p:txBody>
          <a:bodyPr wrap="square">
            <a:spAutoFit/>
          </a:bodyPr>
          <a:lstStyle/>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数组初始化：</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grpSp>
        <p:nvGrpSpPr>
          <p:cNvPr id="7" name="组合 6">
            <a:extLst>
              <a:ext uri="{FF2B5EF4-FFF2-40B4-BE49-F238E27FC236}">
                <a16:creationId xmlns:a16="http://schemas.microsoft.com/office/drawing/2014/main" id="{EB040A75-BFBB-1A43-B5CB-FD39E1730CD1}"/>
              </a:ext>
            </a:extLst>
          </p:cNvPr>
          <p:cNvGrpSpPr/>
          <p:nvPr/>
        </p:nvGrpSpPr>
        <p:grpSpPr>
          <a:xfrm>
            <a:off x="899592" y="1422332"/>
            <a:ext cx="7344816" cy="2664296"/>
            <a:chOff x="5813482" y="1421168"/>
            <a:chExt cx="2808312" cy="1371065"/>
          </a:xfrm>
          <a:solidFill>
            <a:schemeClr val="accent2">
              <a:lumMod val="20000"/>
              <a:lumOff val="80000"/>
            </a:schemeClr>
          </a:solidFill>
        </p:grpSpPr>
        <p:sp>
          <p:nvSpPr>
            <p:cNvPr id="8" name="矩形 7">
              <a:extLst>
                <a:ext uri="{FF2B5EF4-FFF2-40B4-BE49-F238E27FC236}">
                  <a16:creationId xmlns:a16="http://schemas.microsoft.com/office/drawing/2014/main" id="{82681560-E24B-8A45-81DD-FE7BD7156903}"/>
                </a:ext>
              </a:extLst>
            </p:cNvPr>
            <p:cNvSpPr/>
            <p:nvPr/>
          </p:nvSpPr>
          <p:spPr>
            <a:xfrm>
              <a:off x="5813482" y="1421168"/>
              <a:ext cx="2808312" cy="1371065"/>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B76C9A1C-9482-E84A-BDD1-4F949DC603E4}"/>
                </a:ext>
              </a:extLst>
            </p:cNvPr>
            <p:cNvSpPr txBox="1"/>
            <p:nvPr/>
          </p:nvSpPr>
          <p:spPr>
            <a:xfrm>
              <a:off x="5860955" y="1435492"/>
              <a:ext cx="2713365" cy="1187879"/>
            </a:xfrm>
            <a:prstGeom prst="rect">
              <a:avLst/>
            </a:prstGeom>
            <a:grpFill/>
          </p:spPr>
          <p:txBody>
            <a:bodyPr wrap="square" rtlCol="0">
              <a:spAutoFit/>
            </a:bodyPr>
            <a:lstStyle/>
            <a:p>
              <a:r>
                <a:rPr lang="en-US" altLang="zh-CN" dirty="0">
                  <a:solidFill>
                    <a:srgbClr val="005DA2"/>
                  </a:solidFill>
                  <a:latin typeface="Times New Roman" panose="02020603050405020304" pitchFamily="18" charset="0"/>
                  <a:ea typeface="微软雅黑" panose="020B0503020204020204" pitchFamily="34" charset="-122"/>
                  <a:cs typeface="Times New Roman" panose="02020603050405020304" pitchFamily="18" charset="0"/>
                </a:rPr>
                <a:t>int data1[4] = {1,2,3,4};	// </a:t>
              </a:r>
              <a:r>
                <a:rPr lang="zh-CN" altLang="en-US" dirty="0">
                  <a:solidFill>
                    <a:srgbClr val="005DA2"/>
                  </a:solidFill>
                  <a:latin typeface="Times New Roman" panose="02020603050405020304" pitchFamily="18" charset="0"/>
                  <a:ea typeface="微软雅黑" panose="020B0503020204020204" pitchFamily="34" charset="-122"/>
                  <a:cs typeface="Times New Roman" panose="02020603050405020304" pitchFamily="18" charset="0"/>
                </a:rPr>
                <a:t>定义同时初始化</a:t>
              </a:r>
              <a:endParaRPr lang="en-US" altLang="zh-CN" dirty="0">
                <a:solidFill>
                  <a:srgbClr val="005DA2"/>
                </a:solidFill>
                <a:latin typeface="Times New Roman" panose="02020603050405020304" pitchFamily="18" charset="0"/>
                <a:ea typeface="微软雅黑" panose="020B0503020204020204" pitchFamily="34" charset="-122"/>
                <a:cs typeface="Times New Roman" panose="02020603050405020304" pitchFamily="18" charset="0"/>
              </a:endParaRPr>
            </a:p>
            <a:p>
              <a:endParaRPr lang="en-US" altLang="zh-CN" dirty="0">
                <a:solidFill>
                  <a:srgbClr val="005DA2"/>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dirty="0">
                  <a:solidFill>
                    <a:srgbClr val="005DA2"/>
                  </a:solidFill>
                  <a:latin typeface="Times New Roman" panose="02020603050405020304" pitchFamily="18" charset="0"/>
                  <a:ea typeface="微软雅黑" panose="020B0503020204020204" pitchFamily="34" charset="-122"/>
                  <a:cs typeface="Times New Roman" panose="02020603050405020304" pitchFamily="18" charset="0"/>
                </a:rPr>
                <a:t>int data2[4];		// </a:t>
              </a:r>
              <a:r>
                <a:rPr lang="zh-CN" altLang="en-US" dirty="0">
                  <a:solidFill>
                    <a:srgbClr val="005DA2"/>
                  </a:solidFill>
                  <a:latin typeface="Times New Roman" panose="02020603050405020304" pitchFamily="18" charset="0"/>
                  <a:ea typeface="微软雅黑" panose="020B0503020204020204" pitchFamily="34" charset="-122"/>
                  <a:cs typeface="Times New Roman" panose="02020603050405020304" pitchFamily="18" charset="0"/>
                </a:rPr>
                <a:t>定义</a:t>
              </a:r>
              <a:endParaRPr lang="en-US" altLang="zh-CN" dirty="0">
                <a:solidFill>
                  <a:srgbClr val="005DA2"/>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data2[4] = {1,2,3,4};	// </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语法错误，不能单独初始化</a:t>
              </a:r>
              <a:endPar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data2 = data1;		// </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语法错误</a:t>
              </a:r>
              <a:endPar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endPar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dirty="0">
                  <a:solidFill>
                    <a:srgbClr val="005DA2"/>
                  </a:solidFill>
                  <a:latin typeface="Times New Roman" panose="02020603050405020304" pitchFamily="18" charset="0"/>
                  <a:ea typeface="微软雅黑" panose="020B0503020204020204" pitchFamily="34" charset="-122"/>
                  <a:cs typeface="Times New Roman" panose="02020603050405020304" pitchFamily="18" charset="0"/>
                </a:rPr>
                <a:t>float data3[5] = {1.0, 2.0};	// </a:t>
              </a:r>
              <a:r>
                <a:rPr lang="zh-CN" altLang="en-US" dirty="0">
                  <a:solidFill>
                    <a:srgbClr val="005DA2"/>
                  </a:solidFill>
                  <a:latin typeface="Times New Roman" panose="02020603050405020304" pitchFamily="18" charset="0"/>
                  <a:ea typeface="微软雅黑" panose="020B0503020204020204" pitchFamily="34" charset="-122"/>
                  <a:cs typeface="Times New Roman" panose="02020603050405020304" pitchFamily="18" charset="0"/>
                </a:rPr>
                <a:t>只初始化前</a:t>
              </a:r>
              <a:r>
                <a:rPr lang="en-US" altLang="zh-CN" dirty="0">
                  <a:solidFill>
                    <a:srgbClr val="005DA2"/>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dirty="0">
                  <a:solidFill>
                    <a:srgbClr val="005DA2"/>
                  </a:solidFill>
                  <a:latin typeface="Times New Roman" panose="02020603050405020304" pitchFamily="18" charset="0"/>
                  <a:ea typeface="微软雅黑" panose="020B0503020204020204" pitchFamily="34" charset="-122"/>
                  <a:cs typeface="Times New Roman" panose="02020603050405020304" pitchFamily="18" charset="0"/>
                </a:rPr>
                <a:t>个元素</a:t>
              </a:r>
              <a:endParaRPr lang="en-US" altLang="zh-CN" dirty="0">
                <a:solidFill>
                  <a:srgbClr val="005DA2"/>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dirty="0">
                  <a:solidFill>
                    <a:srgbClr val="005DA2"/>
                  </a:solidFill>
                  <a:latin typeface="Times New Roman" panose="02020603050405020304" pitchFamily="18" charset="0"/>
                  <a:ea typeface="微软雅黑" panose="020B0503020204020204" pitchFamily="34" charset="-122"/>
                  <a:cs typeface="Times New Roman" panose="02020603050405020304" pitchFamily="18" charset="0"/>
                </a:rPr>
                <a:t>double data4[] = {1.0, 2.0, 4.0, 5.0}; 	// </a:t>
              </a:r>
              <a:r>
                <a:rPr lang="zh-CN" altLang="en-US" dirty="0">
                  <a:solidFill>
                    <a:srgbClr val="005DA2"/>
                  </a:solidFill>
                  <a:latin typeface="Times New Roman" panose="02020603050405020304" pitchFamily="18" charset="0"/>
                  <a:ea typeface="微软雅黑" panose="020B0503020204020204" pitchFamily="34" charset="-122"/>
                  <a:cs typeface="Times New Roman" panose="02020603050405020304" pitchFamily="18" charset="0"/>
                </a:rPr>
                <a:t>省略数组大小</a:t>
              </a:r>
              <a:endParaRPr lang="en-US" altLang="zh-CN" dirty="0">
                <a:solidFill>
                  <a:srgbClr val="005DA2"/>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2136956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778016"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数组</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A4D58AD2-49D3-4DC8-9E96-501D75B442F5}"/>
              </a:ext>
            </a:extLst>
          </p:cNvPr>
          <p:cNvSpPr txBox="1"/>
          <p:nvPr/>
        </p:nvSpPr>
        <p:spPr>
          <a:xfrm>
            <a:off x="701824" y="771550"/>
            <a:ext cx="7902624" cy="458908"/>
          </a:xfrm>
          <a:prstGeom prst="rect">
            <a:avLst/>
          </a:prstGeom>
          <a:noFill/>
        </p:spPr>
        <p:txBody>
          <a:bodyPr wrap="square">
            <a:spAutoFit/>
          </a:bodyPr>
          <a:lstStyle/>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数组的列表初始化（</a:t>
            </a:r>
            <a:r>
              <a:rPr kumimoji="1" lang="en-US" altLang="zh-CN" dirty="0">
                <a:solidFill>
                  <a:srgbClr val="005DA2"/>
                </a:solidFill>
                <a:latin typeface="微软雅黑" panose="020B0503020204020204" pitchFamily="34" charset="-122"/>
                <a:ea typeface="微软雅黑" panose="020B0503020204020204" pitchFamily="34" charset="-122"/>
              </a:rPr>
              <a:t>C++11</a:t>
            </a:r>
            <a:r>
              <a:rPr kumimoji="1" lang="zh-CN" altLang="en-US" dirty="0">
                <a:solidFill>
                  <a:srgbClr val="005DA2"/>
                </a:solidFill>
                <a:latin typeface="微软雅黑" panose="020B0503020204020204" pitchFamily="34" charset="-122"/>
                <a:ea typeface="微软雅黑" panose="020B0503020204020204" pitchFamily="34" charset="-122"/>
              </a:rPr>
              <a:t>引入）：</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grpSp>
        <p:nvGrpSpPr>
          <p:cNvPr id="11" name="组合 10">
            <a:extLst>
              <a:ext uri="{FF2B5EF4-FFF2-40B4-BE49-F238E27FC236}">
                <a16:creationId xmlns:a16="http://schemas.microsoft.com/office/drawing/2014/main" id="{71047878-4276-6F4B-9DEF-BD1B761F96A6}"/>
              </a:ext>
            </a:extLst>
          </p:cNvPr>
          <p:cNvGrpSpPr/>
          <p:nvPr/>
        </p:nvGrpSpPr>
        <p:grpSpPr>
          <a:xfrm>
            <a:off x="701824" y="1649076"/>
            <a:ext cx="7344816" cy="1656184"/>
            <a:chOff x="5813482" y="1421168"/>
            <a:chExt cx="2808312" cy="1371065"/>
          </a:xfrm>
          <a:solidFill>
            <a:schemeClr val="accent2">
              <a:lumMod val="20000"/>
              <a:lumOff val="80000"/>
            </a:schemeClr>
          </a:solidFill>
        </p:grpSpPr>
        <p:sp>
          <p:nvSpPr>
            <p:cNvPr id="12" name="矩形 11">
              <a:extLst>
                <a:ext uri="{FF2B5EF4-FFF2-40B4-BE49-F238E27FC236}">
                  <a16:creationId xmlns:a16="http://schemas.microsoft.com/office/drawing/2014/main" id="{9DCC4E14-963D-FC4B-B41A-076077E38100}"/>
                </a:ext>
              </a:extLst>
            </p:cNvPr>
            <p:cNvSpPr/>
            <p:nvPr/>
          </p:nvSpPr>
          <p:spPr>
            <a:xfrm>
              <a:off x="5813482" y="1421168"/>
              <a:ext cx="2808312" cy="1371065"/>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a:extLst>
                <a:ext uri="{FF2B5EF4-FFF2-40B4-BE49-F238E27FC236}">
                  <a16:creationId xmlns:a16="http://schemas.microsoft.com/office/drawing/2014/main" id="{90B0A463-1AAC-F342-A531-3A03BDDB2C27}"/>
                </a:ext>
              </a:extLst>
            </p:cNvPr>
            <p:cNvSpPr txBox="1"/>
            <p:nvPr/>
          </p:nvSpPr>
          <p:spPr>
            <a:xfrm>
              <a:off x="5860955" y="1435492"/>
              <a:ext cx="2713365" cy="1223000"/>
            </a:xfrm>
            <a:prstGeom prst="rect">
              <a:avLst/>
            </a:prstGeom>
            <a:grpFill/>
          </p:spPr>
          <p:txBody>
            <a:bodyPr wrap="square" rtlCol="0">
              <a:spAutoFit/>
            </a:bodyPr>
            <a:lstStyle/>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char data1[4]{‘a’, ‘c’, ‘d’, ‘f’};	// </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列表初始化</a:t>
              </a:r>
              <a:endPar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unsigned short data2[10] = {};	// 0</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初始化所有元素</a:t>
              </a:r>
              <a:endPar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unsigned int data3[10]{};		// 0</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初始化所有元素</a:t>
              </a:r>
              <a:endPar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unsigned int data4[]={1, 2, 3.0};	// </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错误</a:t>
              </a:r>
              <a:endPar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char data5[4]{1, 2, ‘c’, 1000};	// </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错误</a:t>
              </a:r>
              <a:endPar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4" name="组合 13">
            <a:extLst>
              <a:ext uri="{FF2B5EF4-FFF2-40B4-BE49-F238E27FC236}">
                <a16:creationId xmlns:a16="http://schemas.microsoft.com/office/drawing/2014/main" id="{1407BA3C-40F3-E843-A29D-945DD02E8758}"/>
              </a:ext>
            </a:extLst>
          </p:cNvPr>
          <p:cNvGrpSpPr/>
          <p:nvPr/>
        </p:nvGrpSpPr>
        <p:grpSpPr>
          <a:xfrm>
            <a:off x="701824" y="3723878"/>
            <a:ext cx="7344816" cy="864096"/>
            <a:chOff x="5813482" y="1421168"/>
            <a:chExt cx="2808312" cy="1752194"/>
          </a:xfrm>
          <a:solidFill>
            <a:srgbClr val="FEFFBE"/>
          </a:solidFill>
        </p:grpSpPr>
        <p:sp>
          <p:nvSpPr>
            <p:cNvPr id="15" name="矩形 14">
              <a:extLst>
                <a:ext uri="{FF2B5EF4-FFF2-40B4-BE49-F238E27FC236}">
                  <a16:creationId xmlns:a16="http://schemas.microsoft.com/office/drawing/2014/main" id="{D566F9DA-0232-3F43-98F4-DB69643C64CF}"/>
                </a:ext>
              </a:extLst>
            </p:cNvPr>
            <p:cNvSpPr/>
            <p:nvPr/>
          </p:nvSpPr>
          <p:spPr>
            <a:xfrm>
              <a:off x="5813482" y="1421168"/>
              <a:ext cx="2808312" cy="1752194"/>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4AB734FD-86C6-194D-B269-0CBD304AE824}"/>
                </a:ext>
              </a:extLst>
            </p:cNvPr>
            <p:cNvSpPr txBox="1"/>
            <p:nvPr/>
          </p:nvSpPr>
          <p:spPr>
            <a:xfrm>
              <a:off x="5885357" y="1548342"/>
              <a:ext cx="2623455" cy="1497846"/>
            </a:xfrm>
            <a:prstGeom prst="rect">
              <a:avLst/>
            </a:prstGeom>
            <a:grpFill/>
          </p:spPr>
          <p:txBody>
            <a:bodyPr wrap="square" rtlCol="0">
              <a:spAutoFit/>
            </a:bodyPr>
            <a:lstStyle/>
            <a:p>
              <a:r>
                <a:rPr lang="zh-CN" altLang="en-US" sz="1400" dirty="0">
                  <a:solidFill>
                    <a:srgbClr val="005DA2"/>
                  </a:solidFill>
                  <a:latin typeface="微软雅黑" panose="020B0503020204020204" pitchFamily="34" charset="-122"/>
                  <a:ea typeface="微软雅黑" panose="020B0503020204020204" pitchFamily="34" charset="-122"/>
                </a:rPr>
                <a:t>注意</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数组的大小必须是固定值，不允许将变量作为数组长度（思考：除整型字面值外还有什么方式可作为数组长度？）</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916534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778016"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vector</a:t>
            </a:r>
          </a:p>
        </p:txBody>
      </p:sp>
      <p:sp>
        <p:nvSpPr>
          <p:cNvPr id="10" name="文本框 9">
            <a:extLst>
              <a:ext uri="{FF2B5EF4-FFF2-40B4-BE49-F238E27FC236}">
                <a16:creationId xmlns:a16="http://schemas.microsoft.com/office/drawing/2014/main" id="{A4D58AD2-49D3-4DC8-9E96-501D75B442F5}"/>
              </a:ext>
            </a:extLst>
          </p:cNvPr>
          <p:cNvSpPr txBox="1"/>
          <p:nvPr/>
        </p:nvSpPr>
        <p:spPr>
          <a:xfrm>
            <a:off x="701824" y="771550"/>
            <a:ext cx="7902624" cy="1289905"/>
          </a:xfrm>
          <a:prstGeom prst="rect">
            <a:avLst/>
          </a:prstGeom>
          <a:noFill/>
        </p:spPr>
        <p:txBody>
          <a:bodyPr wrap="square">
            <a:spAutoFit/>
          </a:bodyPr>
          <a:lstStyle/>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数组的替代（优化）实现：</a:t>
            </a:r>
            <a:r>
              <a:rPr kumimoji="1" lang="en-US" altLang="zh-CN" dirty="0">
                <a:solidFill>
                  <a:srgbClr val="005DA2"/>
                </a:solidFill>
                <a:latin typeface="微软雅黑" panose="020B0503020204020204" pitchFamily="34" charset="-122"/>
                <a:ea typeface="微软雅黑" panose="020B0503020204020204" pitchFamily="34" charset="-122"/>
              </a:rPr>
              <a:t>STL</a:t>
            </a:r>
            <a:r>
              <a:rPr kumimoji="1" lang="zh-CN" altLang="en-US" dirty="0">
                <a:solidFill>
                  <a:srgbClr val="005DA2"/>
                </a:solidFill>
                <a:latin typeface="微软雅黑" panose="020B0503020204020204" pitchFamily="34" charset="-122"/>
                <a:ea typeface="微软雅黑" panose="020B0503020204020204" pitchFamily="34" charset="-122"/>
              </a:rPr>
              <a:t> </a:t>
            </a:r>
            <a:r>
              <a:rPr kumimoji="1" lang="en-US" altLang="zh-CN" dirty="0" err="1">
                <a:solidFill>
                  <a:srgbClr val="005DA2"/>
                </a:solidFill>
                <a:latin typeface="微软雅黑" panose="020B0503020204020204" pitchFamily="34" charset="-122"/>
                <a:ea typeface="微软雅黑" panose="020B0503020204020204" pitchFamily="34" charset="-122"/>
              </a:rPr>
              <a:t>vector&amp;array</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en-US" altLang="zh-CN" dirty="0">
                <a:solidFill>
                  <a:srgbClr val="005DA2"/>
                </a:solidFill>
                <a:latin typeface="微软雅黑" panose="020B0503020204020204" pitchFamily="34" charset="-122"/>
                <a:ea typeface="微软雅黑" panose="020B0503020204020204" pitchFamily="34" charset="-122"/>
              </a:rPr>
              <a:t>vector</a:t>
            </a:r>
            <a:r>
              <a:rPr kumimoji="1" lang="zh-CN" altLang="en-US" dirty="0">
                <a:solidFill>
                  <a:srgbClr val="005DA2"/>
                </a:solidFill>
                <a:latin typeface="微软雅黑" panose="020B0503020204020204" pitchFamily="34" charset="-122"/>
                <a:ea typeface="微软雅黑" panose="020B0503020204020204" pitchFamily="34" charset="-122"/>
              </a:rPr>
              <a:t>是</a:t>
            </a:r>
            <a:r>
              <a:rPr kumimoji="1" lang="en-US" altLang="zh-CN" dirty="0">
                <a:solidFill>
                  <a:srgbClr val="005DA2"/>
                </a:solidFill>
                <a:latin typeface="微软雅黑" panose="020B0503020204020204" pitchFamily="34" charset="-122"/>
                <a:ea typeface="微软雅黑" panose="020B0503020204020204" pitchFamily="34" charset="-122"/>
              </a:rPr>
              <a:t>C++</a:t>
            </a:r>
            <a:r>
              <a:rPr kumimoji="1" lang="zh-CN" altLang="en-US" dirty="0">
                <a:solidFill>
                  <a:srgbClr val="005DA2"/>
                </a:solidFill>
                <a:latin typeface="微软雅黑" panose="020B0503020204020204" pitchFamily="34" charset="-122"/>
                <a:ea typeface="微软雅黑" panose="020B0503020204020204" pitchFamily="34" charset="-122"/>
              </a:rPr>
              <a:t>标准模板库</a:t>
            </a:r>
            <a:r>
              <a:rPr kumimoji="1" lang="en-US" altLang="zh-CN" dirty="0">
                <a:solidFill>
                  <a:srgbClr val="005DA2"/>
                </a:solidFill>
                <a:latin typeface="微软雅黑" panose="020B0503020204020204" pitchFamily="34" charset="-122"/>
                <a:ea typeface="微软雅黑" panose="020B0503020204020204" pitchFamily="34" charset="-122"/>
              </a:rPr>
              <a:t>STL</a:t>
            </a:r>
            <a:r>
              <a:rPr kumimoji="1" lang="zh-CN" altLang="en-US" dirty="0">
                <a:solidFill>
                  <a:srgbClr val="005DA2"/>
                </a:solidFill>
                <a:latin typeface="微软雅黑" panose="020B0503020204020204" pitchFamily="34" charset="-122"/>
                <a:ea typeface="微软雅黑" panose="020B0503020204020204" pitchFamily="34" charset="-122"/>
              </a:rPr>
              <a:t>中提供的模板数组对象，经常替代数组使用</a:t>
            </a:r>
          </a:p>
          <a:p>
            <a:pPr marL="285750" indent="-285750">
              <a:lnSpc>
                <a:spcPct val="150000"/>
              </a:lnSpc>
              <a:buFont typeface="Arial" panose="020B0604020202020204" pitchFamily="34" charset="0"/>
              <a:buChar char="•"/>
            </a:pPr>
            <a:r>
              <a:rPr kumimoji="1" lang="en-US" altLang="zh-CN" dirty="0">
                <a:solidFill>
                  <a:srgbClr val="005DA2"/>
                </a:solidFill>
                <a:latin typeface="微软雅黑" panose="020B0503020204020204" pitchFamily="34" charset="-122"/>
                <a:ea typeface="微软雅黑" panose="020B0503020204020204" pitchFamily="34" charset="-122"/>
              </a:rPr>
              <a:t>vector</a:t>
            </a:r>
            <a:r>
              <a:rPr kumimoji="1" lang="zh-CN" altLang="en-US" dirty="0">
                <a:solidFill>
                  <a:srgbClr val="005DA2"/>
                </a:solidFill>
                <a:latin typeface="微软雅黑" panose="020B0503020204020204" pitchFamily="34" charset="-122"/>
                <a:ea typeface="微软雅黑" panose="020B0503020204020204" pitchFamily="34" charset="-122"/>
              </a:rPr>
              <a:t>相较于数组，支持长度动态扩展</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grpSp>
        <p:nvGrpSpPr>
          <p:cNvPr id="17" name="组合 16">
            <a:extLst>
              <a:ext uri="{FF2B5EF4-FFF2-40B4-BE49-F238E27FC236}">
                <a16:creationId xmlns:a16="http://schemas.microsoft.com/office/drawing/2014/main" id="{13B03C97-1BE2-A642-8524-4DEACB1C9534}"/>
              </a:ext>
            </a:extLst>
          </p:cNvPr>
          <p:cNvGrpSpPr/>
          <p:nvPr/>
        </p:nvGrpSpPr>
        <p:grpSpPr>
          <a:xfrm>
            <a:off x="755576" y="2910380"/>
            <a:ext cx="7776799" cy="2150095"/>
            <a:chOff x="5813482" y="1421167"/>
            <a:chExt cx="2808312" cy="1956410"/>
          </a:xfrm>
          <a:solidFill>
            <a:schemeClr val="accent2">
              <a:lumMod val="20000"/>
              <a:lumOff val="80000"/>
            </a:schemeClr>
          </a:solidFill>
        </p:grpSpPr>
        <p:sp>
          <p:nvSpPr>
            <p:cNvPr id="18" name="矩形 17">
              <a:extLst>
                <a:ext uri="{FF2B5EF4-FFF2-40B4-BE49-F238E27FC236}">
                  <a16:creationId xmlns:a16="http://schemas.microsoft.com/office/drawing/2014/main" id="{9DC34AF5-C62E-004A-9347-20D94BFA0D46}"/>
                </a:ext>
              </a:extLst>
            </p:cNvPr>
            <p:cNvSpPr/>
            <p:nvPr/>
          </p:nvSpPr>
          <p:spPr>
            <a:xfrm>
              <a:off x="5813482" y="1421167"/>
              <a:ext cx="2808312" cy="1956410"/>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a:extLst>
                <a:ext uri="{FF2B5EF4-FFF2-40B4-BE49-F238E27FC236}">
                  <a16:creationId xmlns:a16="http://schemas.microsoft.com/office/drawing/2014/main" id="{3E55661F-D954-4940-BAA1-9576D68FD836}"/>
                </a:ext>
              </a:extLst>
            </p:cNvPr>
            <p:cNvSpPr txBox="1"/>
            <p:nvPr/>
          </p:nvSpPr>
          <p:spPr>
            <a:xfrm>
              <a:off x="5860955" y="1435492"/>
              <a:ext cx="2713365" cy="1848339"/>
            </a:xfrm>
            <a:prstGeom prst="rect">
              <a:avLst/>
            </a:prstGeom>
            <a:grpFill/>
          </p:spPr>
          <p:txBody>
            <a:bodyPr wrap="square" rtlCol="0">
              <a:spAutoFit/>
            </a:bodyPr>
            <a:lstStyle/>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#include &lt;vector&gt;</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using namespace std;</a:t>
              </a:r>
            </a:p>
            <a:p>
              <a:endPar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vector&lt;int&gt; </a:t>
              </a:r>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arr</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(3, 0);	// </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创建大小为</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的向量，每个元素初始为</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0</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int </a:t>
              </a:r>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sz</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 10;</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vector&lt;float&gt; </a:t>
              </a:r>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fArr</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sz</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1.0);</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vector&lt;int&gt; </a:t>
              </a:r>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vec</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{1, 2, 3, 4};	// </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创建并初始化</a:t>
              </a:r>
              <a:endPar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0" name="文本框 19">
            <a:extLst>
              <a:ext uri="{FF2B5EF4-FFF2-40B4-BE49-F238E27FC236}">
                <a16:creationId xmlns:a16="http://schemas.microsoft.com/office/drawing/2014/main" id="{369BA5E0-5010-A848-BBAB-9AD6FF19C4E9}"/>
              </a:ext>
            </a:extLst>
          </p:cNvPr>
          <p:cNvSpPr txBox="1"/>
          <p:nvPr/>
        </p:nvSpPr>
        <p:spPr>
          <a:xfrm>
            <a:off x="2339752" y="2439595"/>
            <a:ext cx="4572000" cy="458908"/>
          </a:xfrm>
          <a:prstGeom prst="rect">
            <a:avLst/>
          </a:prstGeom>
          <a:noFill/>
        </p:spPr>
        <p:txBody>
          <a:bodyPr wrap="square">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std::vector&lt;float&gt;  </a:t>
            </a:r>
            <a:r>
              <a:rPr kumimoji="1" lang="en-US" altLang="zh-CN" dirty="0" err="1">
                <a:solidFill>
                  <a:srgbClr val="005DA2"/>
                </a:solidFill>
                <a:latin typeface="微软雅黑" panose="020B0503020204020204" pitchFamily="34" charset="-122"/>
                <a:ea typeface="微软雅黑" panose="020B0503020204020204" pitchFamily="34" charset="-122"/>
              </a:rPr>
              <a:t>arr</a:t>
            </a:r>
            <a:r>
              <a:rPr kumimoji="1" lang="en-US" altLang="zh-CN" dirty="0">
                <a:solidFill>
                  <a:srgbClr val="005DA2"/>
                </a:solidFill>
                <a:latin typeface="微软雅黑" panose="020B0503020204020204" pitchFamily="34" charset="-122"/>
                <a:ea typeface="微软雅黑" panose="020B0503020204020204" pitchFamily="34" charset="-122"/>
              </a:rPr>
              <a:t>(  10,   3.0  );</a:t>
            </a:r>
          </a:p>
        </p:txBody>
      </p:sp>
      <p:sp>
        <p:nvSpPr>
          <p:cNvPr id="21" name="左大括号 20">
            <a:extLst>
              <a:ext uri="{FF2B5EF4-FFF2-40B4-BE49-F238E27FC236}">
                <a16:creationId xmlns:a16="http://schemas.microsoft.com/office/drawing/2014/main" id="{50F25546-5889-ED49-83E3-CFAD047D3C10}"/>
              </a:ext>
            </a:extLst>
          </p:cNvPr>
          <p:cNvSpPr/>
          <p:nvPr/>
        </p:nvSpPr>
        <p:spPr>
          <a:xfrm rot="5400000">
            <a:off x="2925196" y="1926207"/>
            <a:ext cx="143640" cy="1080120"/>
          </a:xfrm>
          <a:prstGeom prst="leftBrace">
            <a:avLst>
              <a:gd name="adj1" fmla="val 4477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23E3860D-51D4-444E-994B-5E0D2001DA32}"/>
              </a:ext>
            </a:extLst>
          </p:cNvPr>
          <p:cNvSpPr txBox="1"/>
          <p:nvPr/>
        </p:nvSpPr>
        <p:spPr>
          <a:xfrm>
            <a:off x="2744988" y="2067694"/>
            <a:ext cx="557810" cy="276999"/>
          </a:xfrm>
          <a:prstGeom prst="rect">
            <a:avLst/>
          </a:prstGeom>
          <a:noFill/>
        </p:spPr>
        <p:txBody>
          <a:bodyPr wrap="square">
            <a:spAutoFit/>
          </a:bodyPr>
          <a:lstStyle/>
          <a:p>
            <a:r>
              <a:rPr kumimoji="1"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类名</a:t>
            </a:r>
            <a:endParaRPr lang="zh-CN" altLang="en-US" sz="1200" dirty="0"/>
          </a:p>
        </p:txBody>
      </p:sp>
      <p:sp>
        <p:nvSpPr>
          <p:cNvPr id="23" name="左大括号 22">
            <a:extLst>
              <a:ext uri="{FF2B5EF4-FFF2-40B4-BE49-F238E27FC236}">
                <a16:creationId xmlns:a16="http://schemas.microsoft.com/office/drawing/2014/main" id="{BCC77334-58B2-6A4A-AFB6-A24D8FC15ECC}"/>
              </a:ext>
            </a:extLst>
          </p:cNvPr>
          <p:cNvSpPr/>
          <p:nvPr/>
        </p:nvSpPr>
        <p:spPr>
          <a:xfrm rot="5400000">
            <a:off x="3897304" y="2178235"/>
            <a:ext cx="143640" cy="576064"/>
          </a:xfrm>
          <a:prstGeom prst="leftBrace">
            <a:avLst>
              <a:gd name="adj1" fmla="val 4477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75FFC406-B756-294D-9291-2E7F835F5414}"/>
              </a:ext>
            </a:extLst>
          </p:cNvPr>
          <p:cNvSpPr txBox="1"/>
          <p:nvPr/>
        </p:nvSpPr>
        <p:spPr>
          <a:xfrm>
            <a:off x="3510199" y="2067694"/>
            <a:ext cx="917850" cy="276999"/>
          </a:xfrm>
          <a:prstGeom prst="rect">
            <a:avLst/>
          </a:prstGeom>
          <a:noFill/>
        </p:spPr>
        <p:txBody>
          <a:bodyPr wrap="square">
            <a:spAutoFit/>
          </a:bodyPr>
          <a:lstStyle/>
          <a:p>
            <a:pPr algn="ctr"/>
            <a:r>
              <a:rPr lang="zh-CN" altLang="en-US" sz="1200" dirty="0">
                <a:latin typeface="微软雅黑" panose="020B0503020204020204" pitchFamily="34" charset="-122"/>
                <a:ea typeface="微软雅黑" panose="020B0503020204020204" pitchFamily="34" charset="-122"/>
              </a:rPr>
              <a:t>元素类型</a:t>
            </a:r>
          </a:p>
        </p:txBody>
      </p:sp>
      <p:sp>
        <p:nvSpPr>
          <p:cNvPr id="25" name="左大括号 24">
            <a:extLst>
              <a:ext uri="{FF2B5EF4-FFF2-40B4-BE49-F238E27FC236}">
                <a16:creationId xmlns:a16="http://schemas.microsoft.com/office/drawing/2014/main" id="{7C7E8403-2357-904A-933C-0493DD1243A3}"/>
              </a:ext>
            </a:extLst>
          </p:cNvPr>
          <p:cNvSpPr/>
          <p:nvPr/>
        </p:nvSpPr>
        <p:spPr>
          <a:xfrm rot="5400000">
            <a:off x="4653388" y="2286247"/>
            <a:ext cx="143640" cy="360040"/>
          </a:xfrm>
          <a:prstGeom prst="leftBrace">
            <a:avLst>
              <a:gd name="adj1" fmla="val 4477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62481730-1B56-1746-A878-1277510236AC}"/>
              </a:ext>
            </a:extLst>
          </p:cNvPr>
          <p:cNvSpPr txBox="1"/>
          <p:nvPr/>
        </p:nvSpPr>
        <p:spPr>
          <a:xfrm>
            <a:off x="4257156" y="2067694"/>
            <a:ext cx="746957" cy="276999"/>
          </a:xfrm>
          <a:prstGeom prst="rect">
            <a:avLst/>
          </a:prstGeom>
          <a:noFill/>
        </p:spPr>
        <p:txBody>
          <a:bodyPr wrap="square">
            <a:spAutoFit/>
          </a:bodyPr>
          <a:lstStyle/>
          <a:p>
            <a:pPr algn="ctr"/>
            <a:r>
              <a:rPr lang="zh-CN" altLang="en-US" sz="1200" dirty="0">
                <a:latin typeface="微软雅黑" panose="020B0503020204020204" pitchFamily="34" charset="-122"/>
                <a:ea typeface="微软雅黑" panose="020B0503020204020204" pitchFamily="34" charset="-122"/>
              </a:rPr>
              <a:t>数组名</a:t>
            </a:r>
          </a:p>
        </p:txBody>
      </p:sp>
      <p:sp>
        <p:nvSpPr>
          <p:cNvPr id="27" name="文本框 26">
            <a:extLst>
              <a:ext uri="{FF2B5EF4-FFF2-40B4-BE49-F238E27FC236}">
                <a16:creationId xmlns:a16="http://schemas.microsoft.com/office/drawing/2014/main" id="{F3E94A4C-8D71-8341-B2B5-360CA782BB7A}"/>
              </a:ext>
            </a:extLst>
          </p:cNvPr>
          <p:cNvSpPr txBox="1"/>
          <p:nvPr/>
        </p:nvSpPr>
        <p:spPr>
          <a:xfrm>
            <a:off x="4779466" y="2067694"/>
            <a:ext cx="917850" cy="276999"/>
          </a:xfrm>
          <a:prstGeom prst="rect">
            <a:avLst/>
          </a:prstGeom>
          <a:noFill/>
        </p:spPr>
        <p:txBody>
          <a:bodyPr wrap="square">
            <a:spAutoFit/>
          </a:bodyPr>
          <a:lstStyle/>
          <a:p>
            <a:pPr algn="ctr"/>
            <a:r>
              <a:rPr lang="zh-CN" altLang="en-US" sz="1200" dirty="0">
                <a:latin typeface="微软雅黑" panose="020B0503020204020204" pitchFamily="34" charset="-122"/>
                <a:ea typeface="微软雅黑" panose="020B0503020204020204" pitchFamily="34" charset="-122"/>
              </a:rPr>
              <a:t>数组大小</a:t>
            </a:r>
          </a:p>
        </p:txBody>
      </p:sp>
      <p:sp>
        <p:nvSpPr>
          <p:cNvPr id="28" name="左大括号 27">
            <a:extLst>
              <a:ext uri="{FF2B5EF4-FFF2-40B4-BE49-F238E27FC236}">
                <a16:creationId xmlns:a16="http://schemas.microsoft.com/office/drawing/2014/main" id="{9B4511ED-AEA7-1E46-A1B4-306AEF7875A8}"/>
              </a:ext>
            </a:extLst>
          </p:cNvPr>
          <p:cNvSpPr/>
          <p:nvPr/>
        </p:nvSpPr>
        <p:spPr>
          <a:xfrm rot="5400000">
            <a:off x="5121440" y="2286247"/>
            <a:ext cx="143640" cy="360040"/>
          </a:xfrm>
          <a:prstGeom prst="leftBrace">
            <a:avLst>
              <a:gd name="adj1" fmla="val 4477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左大括号 28">
            <a:extLst>
              <a:ext uri="{FF2B5EF4-FFF2-40B4-BE49-F238E27FC236}">
                <a16:creationId xmlns:a16="http://schemas.microsoft.com/office/drawing/2014/main" id="{ED9375F2-AC24-0C41-9927-33E4E12DD2A6}"/>
              </a:ext>
            </a:extLst>
          </p:cNvPr>
          <p:cNvSpPr/>
          <p:nvPr/>
        </p:nvSpPr>
        <p:spPr>
          <a:xfrm rot="5400000">
            <a:off x="5732385" y="2286247"/>
            <a:ext cx="143640" cy="360040"/>
          </a:xfrm>
          <a:prstGeom prst="leftBrace">
            <a:avLst>
              <a:gd name="adj1" fmla="val 4477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2A7F18D6-97AD-6147-8DD3-273AC4DA183C}"/>
              </a:ext>
            </a:extLst>
          </p:cNvPr>
          <p:cNvSpPr txBox="1"/>
          <p:nvPr/>
        </p:nvSpPr>
        <p:spPr>
          <a:xfrm>
            <a:off x="5409284" y="2067694"/>
            <a:ext cx="917850" cy="276999"/>
          </a:xfrm>
          <a:prstGeom prst="rect">
            <a:avLst/>
          </a:prstGeom>
          <a:noFill/>
        </p:spPr>
        <p:txBody>
          <a:bodyPr wrap="square">
            <a:spAutoFit/>
          </a:bodyPr>
          <a:lstStyle/>
          <a:p>
            <a:pPr algn="ctr"/>
            <a:r>
              <a:rPr lang="zh-CN" altLang="en-US" sz="1200" dirty="0">
                <a:latin typeface="微软雅黑" panose="020B0503020204020204" pitchFamily="34" charset="-122"/>
                <a:ea typeface="微软雅黑" panose="020B0503020204020204" pitchFamily="34" charset="-122"/>
              </a:rPr>
              <a:t>初始值</a:t>
            </a:r>
          </a:p>
        </p:txBody>
      </p:sp>
    </p:spTree>
    <p:extLst>
      <p:ext uri="{BB962C8B-B14F-4D97-AF65-F5344CB8AC3E}">
        <p14:creationId xmlns:p14="http://schemas.microsoft.com/office/powerpoint/2010/main" val="3887685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778016"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array</a:t>
            </a:r>
          </a:p>
        </p:txBody>
      </p:sp>
      <p:sp>
        <p:nvSpPr>
          <p:cNvPr id="10" name="文本框 9">
            <a:extLst>
              <a:ext uri="{FF2B5EF4-FFF2-40B4-BE49-F238E27FC236}">
                <a16:creationId xmlns:a16="http://schemas.microsoft.com/office/drawing/2014/main" id="{A4D58AD2-49D3-4DC8-9E96-501D75B442F5}"/>
              </a:ext>
            </a:extLst>
          </p:cNvPr>
          <p:cNvSpPr txBox="1"/>
          <p:nvPr/>
        </p:nvSpPr>
        <p:spPr>
          <a:xfrm>
            <a:off x="701824" y="771550"/>
            <a:ext cx="7902624" cy="874407"/>
          </a:xfrm>
          <a:prstGeom prst="rect">
            <a:avLst/>
          </a:prstGeom>
          <a:noFill/>
        </p:spPr>
        <p:txBody>
          <a:bodyPr wrap="square">
            <a:spAutoFit/>
          </a:bodyPr>
          <a:lstStyle/>
          <a:p>
            <a:pPr marL="285750" indent="-285750">
              <a:lnSpc>
                <a:spcPct val="150000"/>
              </a:lnSpc>
              <a:buFont typeface="Arial" panose="020B0604020202020204" pitchFamily="34" charset="0"/>
              <a:buChar char="•"/>
            </a:pPr>
            <a:r>
              <a:rPr kumimoji="1" lang="en-US" altLang="zh-CN" dirty="0">
                <a:solidFill>
                  <a:srgbClr val="005DA2"/>
                </a:solidFill>
                <a:latin typeface="微软雅黑" panose="020B0503020204020204" pitchFamily="34" charset="-122"/>
                <a:ea typeface="微软雅黑" panose="020B0503020204020204" pitchFamily="34" charset="-122"/>
              </a:rPr>
              <a:t>array</a:t>
            </a:r>
            <a:r>
              <a:rPr kumimoji="1" lang="zh-CN" altLang="en-US" dirty="0">
                <a:solidFill>
                  <a:srgbClr val="005DA2"/>
                </a:solidFill>
                <a:latin typeface="微软雅黑" panose="020B0503020204020204" pitchFamily="34" charset="-122"/>
                <a:ea typeface="微软雅黑" panose="020B0503020204020204" pitchFamily="34" charset="-122"/>
              </a:rPr>
              <a:t>同样是</a:t>
            </a:r>
            <a:r>
              <a:rPr kumimoji="1" lang="en-US" altLang="zh-CN" dirty="0">
                <a:solidFill>
                  <a:srgbClr val="005DA2"/>
                </a:solidFill>
                <a:latin typeface="微软雅黑" panose="020B0503020204020204" pitchFamily="34" charset="-122"/>
                <a:ea typeface="微软雅黑" panose="020B0503020204020204" pitchFamily="34" charset="-122"/>
              </a:rPr>
              <a:t>C++</a:t>
            </a:r>
            <a:r>
              <a:rPr kumimoji="1" lang="zh-CN" altLang="en-US" dirty="0">
                <a:solidFill>
                  <a:srgbClr val="005DA2"/>
                </a:solidFill>
                <a:latin typeface="微软雅黑" panose="020B0503020204020204" pitchFamily="34" charset="-122"/>
                <a:ea typeface="微软雅黑" panose="020B0503020204020204" pitchFamily="34" charset="-122"/>
              </a:rPr>
              <a:t>标准模板库</a:t>
            </a:r>
            <a:r>
              <a:rPr kumimoji="1" lang="en-US" altLang="zh-CN" dirty="0">
                <a:solidFill>
                  <a:srgbClr val="005DA2"/>
                </a:solidFill>
                <a:latin typeface="微软雅黑" panose="020B0503020204020204" pitchFamily="34" charset="-122"/>
                <a:ea typeface="微软雅黑" panose="020B0503020204020204" pitchFamily="34" charset="-122"/>
              </a:rPr>
              <a:t>STL</a:t>
            </a:r>
            <a:r>
              <a:rPr kumimoji="1" lang="zh-CN" altLang="en-US" dirty="0">
                <a:solidFill>
                  <a:srgbClr val="005DA2"/>
                </a:solidFill>
                <a:latin typeface="微软雅黑" panose="020B0503020204020204" pitchFamily="34" charset="-122"/>
                <a:ea typeface="微软雅黑" panose="020B0503020204020204" pitchFamily="34" charset="-122"/>
              </a:rPr>
              <a:t>中提供的模板数组对象，不支持动态扩展</a:t>
            </a:r>
          </a:p>
          <a:p>
            <a:pPr marL="285750" indent="-285750">
              <a:lnSpc>
                <a:spcPct val="150000"/>
              </a:lnSpc>
              <a:buFont typeface="Arial" panose="020B0604020202020204" pitchFamily="34" charset="0"/>
              <a:buChar char="•"/>
            </a:pPr>
            <a:r>
              <a:rPr kumimoji="1" lang="en-US" altLang="zh-CN" dirty="0">
                <a:solidFill>
                  <a:srgbClr val="005DA2"/>
                </a:solidFill>
                <a:latin typeface="微软雅黑" panose="020B0503020204020204" pitchFamily="34" charset="-122"/>
                <a:ea typeface="微软雅黑" panose="020B0503020204020204" pitchFamily="34" charset="-122"/>
              </a:rPr>
              <a:t>array</a:t>
            </a:r>
            <a:r>
              <a:rPr kumimoji="1" lang="zh-CN" altLang="en-US" dirty="0">
                <a:solidFill>
                  <a:srgbClr val="005DA2"/>
                </a:solidFill>
                <a:latin typeface="微软雅黑" panose="020B0503020204020204" pitchFamily="34" charset="-122"/>
                <a:ea typeface="微软雅黑" panose="020B0503020204020204" pitchFamily="34" charset="-122"/>
              </a:rPr>
              <a:t>和数组一样，长度不允许改变</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grpSp>
        <p:nvGrpSpPr>
          <p:cNvPr id="31" name="组合 30">
            <a:extLst>
              <a:ext uri="{FF2B5EF4-FFF2-40B4-BE49-F238E27FC236}">
                <a16:creationId xmlns:a16="http://schemas.microsoft.com/office/drawing/2014/main" id="{0513DE32-68C9-524B-8BFB-7579EF07F505}"/>
              </a:ext>
            </a:extLst>
          </p:cNvPr>
          <p:cNvGrpSpPr/>
          <p:nvPr/>
        </p:nvGrpSpPr>
        <p:grpSpPr>
          <a:xfrm>
            <a:off x="908719" y="2732719"/>
            <a:ext cx="7326561" cy="1639231"/>
            <a:chOff x="5813482" y="1421166"/>
            <a:chExt cx="2801332" cy="2179322"/>
          </a:xfrm>
          <a:solidFill>
            <a:schemeClr val="accent2">
              <a:lumMod val="20000"/>
              <a:lumOff val="80000"/>
            </a:schemeClr>
          </a:solidFill>
        </p:grpSpPr>
        <p:sp>
          <p:nvSpPr>
            <p:cNvPr id="32" name="矩形 31">
              <a:extLst>
                <a:ext uri="{FF2B5EF4-FFF2-40B4-BE49-F238E27FC236}">
                  <a16:creationId xmlns:a16="http://schemas.microsoft.com/office/drawing/2014/main" id="{E52AFBFF-C903-BE42-AAC6-0D8F97988521}"/>
                </a:ext>
              </a:extLst>
            </p:cNvPr>
            <p:cNvSpPr/>
            <p:nvPr/>
          </p:nvSpPr>
          <p:spPr>
            <a:xfrm>
              <a:off x="5813482" y="1421166"/>
              <a:ext cx="2801332" cy="2179322"/>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a:extLst>
                <a:ext uri="{FF2B5EF4-FFF2-40B4-BE49-F238E27FC236}">
                  <a16:creationId xmlns:a16="http://schemas.microsoft.com/office/drawing/2014/main" id="{5707F125-EDF2-AD48-998B-DA3C245C36D1}"/>
                </a:ext>
              </a:extLst>
            </p:cNvPr>
            <p:cNvSpPr txBox="1"/>
            <p:nvPr/>
          </p:nvSpPr>
          <p:spPr>
            <a:xfrm>
              <a:off x="5857465" y="1524061"/>
              <a:ext cx="2713365" cy="1973531"/>
            </a:xfrm>
            <a:prstGeom prst="rect">
              <a:avLst/>
            </a:prstGeom>
            <a:grpFill/>
          </p:spPr>
          <p:txBody>
            <a:bodyPr wrap="square" rtlCol="0">
              <a:spAutoFit/>
            </a:bodyPr>
            <a:lstStyle/>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#include &lt;array&gt;</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using namespace std;</a:t>
              </a:r>
            </a:p>
            <a:p>
              <a:endPar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array&lt;int, 5&gt; </a:t>
              </a:r>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arr</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创建数组</a:t>
              </a:r>
              <a:endPar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array&lt;double, 3&gt; </a:t>
              </a:r>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dArr</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 {1.1, 1.2, 1.3};</a:t>
              </a:r>
            </a:p>
            <a:p>
              <a:endPar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34" name="文本框 33">
            <a:extLst>
              <a:ext uri="{FF2B5EF4-FFF2-40B4-BE49-F238E27FC236}">
                <a16:creationId xmlns:a16="http://schemas.microsoft.com/office/drawing/2014/main" id="{1F9B0B64-892A-B848-A54C-8EC17D356350}"/>
              </a:ext>
            </a:extLst>
          </p:cNvPr>
          <p:cNvSpPr txBox="1"/>
          <p:nvPr/>
        </p:nvSpPr>
        <p:spPr>
          <a:xfrm>
            <a:off x="2376264" y="2112842"/>
            <a:ext cx="4572000" cy="458908"/>
          </a:xfrm>
          <a:prstGeom prst="rect">
            <a:avLst/>
          </a:prstGeom>
          <a:noFill/>
        </p:spPr>
        <p:txBody>
          <a:bodyPr wrap="square">
            <a:spAutoFit/>
          </a:bodyPr>
          <a:lstStyle/>
          <a:p>
            <a:pPr>
              <a:lnSpc>
                <a:spcPct val="150000"/>
              </a:lnSpc>
            </a:pPr>
            <a:r>
              <a:rPr kumimoji="1" lang="en-US" altLang="zh-CN" dirty="0">
                <a:solidFill>
                  <a:srgbClr val="005DA2"/>
                </a:solidFill>
                <a:latin typeface="微软雅黑" panose="020B0503020204020204" pitchFamily="34" charset="-122"/>
                <a:ea typeface="微软雅黑" panose="020B0503020204020204" pitchFamily="34" charset="-122"/>
              </a:rPr>
              <a:t>std::array&lt;type, </a:t>
            </a:r>
            <a:r>
              <a:rPr kumimoji="1" lang="en-US" altLang="zh-CN" dirty="0" err="1">
                <a:solidFill>
                  <a:srgbClr val="005DA2"/>
                </a:solidFill>
                <a:latin typeface="微软雅黑" panose="020B0503020204020204" pitchFamily="34" charset="-122"/>
                <a:ea typeface="微软雅黑" panose="020B0503020204020204" pitchFamily="34" charset="-122"/>
              </a:rPr>
              <a:t>n_elem</a:t>
            </a:r>
            <a:r>
              <a:rPr kumimoji="1" lang="en-US" altLang="zh-CN" dirty="0">
                <a:solidFill>
                  <a:srgbClr val="005DA2"/>
                </a:solidFill>
                <a:latin typeface="微软雅黑" panose="020B0503020204020204" pitchFamily="34" charset="-122"/>
                <a:ea typeface="微软雅黑" panose="020B0503020204020204" pitchFamily="34" charset="-122"/>
              </a:rPr>
              <a:t>&gt;  </a:t>
            </a:r>
            <a:r>
              <a:rPr kumimoji="1" lang="en-US" altLang="zh-CN" dirty="0" err="1">
                <a:solidFill>
                  <a:srgbClr val="005DA2"/>
                </a:solidFill>
                <a:latin typeface="微软雅黑" panose="020B0503020204020204" pitchFamily="34" charset="-122"/>
                <a:ea typeface="微软雅黑" panose="020B0503020204020204" pitchFamily="34" charset="-122"/>
              </a:rPr>
              <a:t>arr</a:t>
            </a:r>
            <a:r>
              <a:rPr kumimoji="1" lang="en-US" altLang="zh-CN" dirty="0">
                <a:solidFill>
                  <a:srgbClr val="005DA2"/>
                </a:solidFill>
                <a:latin typeface="微软雅黑" panose="020B0503020204020204" pitchFamily="34" charset="-122"/>
                <a:ea typeface="微软雅黑" panose="020B0503020204020204" pitchFamily="34" charset="-122"/>
              </a:rPr>
              <a:t>;</a:t>
            </a:r>
          </a:p>
        </p:txBody>
      </p:sp>
      <p:sp>
        <p:nvSpPr>
          <p:cNvPr id="36" name="左大括号 35">
            <a:extLst>
              <a:ext uri="{FF2B5EF4-FFF2-40B4-BE49-F238E27FC236}">
                <a16:creationId xmlns:a16="http://schemas.microsoft.com/office/drawing/2014/main" id="{CE4D9C39-2FF0-504F-BE00-33E766512D93}"/>
              </a:ext>
            </a:extLst>
          </p:cNvPr>
          <p:cNvSpPr/>
          <p:nvPr/>
        </p:nvSpPr>
        <p:spPr>
          <a:xfrm rot="5400000">
            <a:off x="2844569" y="1716593"/>
            <a:ext cx="143640" cy="845842"/>
          </a:xfrm>
          <a:prstGeom prst="leftBrace">
            <a:avLst>
              <a:gd name="adj1" fmla="val 4477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05BD44D0-B5F7-254A-A58D-967AA90AA457}"/>
              </a:ext>
            </a:extLst>
          </p:cNvPr>
          <p:cNvSpPr txBox="1"/>
          <p:nvPr/>
        </p:nvSpPr>
        <p:spPr>
          <a:xfrm>
            <a:off x="2637484" y="1740941"/>
            <a:ext cx="557810" cy="276999"/>
          </a:xfrm>
          <a:prstGeom prst="rect">
            <a:avLst/>
          </a:prstGeom>
          <a:noFill/>
        </p:spPr>
        <p:txBody>
          <a:bodyPr wrap="square">
            <a:spAutoFit/>
          </a:bodyPr>
          <a:lstStyle/>
          <a:p>
            <a:r>
              <a:rPr kumimoji="1"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类名</a:t>
            </a:r>
            <a:endParaRPr lang="zh-CN" altLang="en-US" sz="1200" dirty="0"/>
          </a:p>
        </p:txBody>
      </p:sp>
      <p:sp>
        <p:nvSpPr>
          <p:cNvPr id="38" name="左大括号 37">
            <a:extLst>
              <a:ext uri="{FF2B5EF4-FFF2-40B4-BE49-F238E27FC236}">
                <a16:creationId xmlns:a16="http://schemas.microsoft.com/office/drawing/2014/main" id="{B2648E1F-EBEF-464A-9F40-4C7778C7649F}"/>
              </a:ext>
            </a:extLst>
          </p:cNvPr>
          <p:cNvSpPr/>
          <p:nvPr/>
        </p:nvSpPr>
        <p:spPr>
          <a:xfrm rot="5400000">
            <a:off x="3762923" y="1851482"/>
            <a:ext cx="143640" cy="576064"/>
          </a:xfrm>
          <a:prstGeom prst="leftBrace">
            <a:avLst>
              <a:gd name="adj1" fmla="val 4477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8471EDBA-3393-C74F-8F79-B4DAA393D576}"/>
              </a:ext>
            </a:extLst>
          </p:cNvPr>
          <p:cNvSpPr txBox="1"/>
          <p:nvPr/>
        </p:nvSpPr>
        <p:spPr>
          <a:xfrm>
            <a:off x="3285556" y="1740941"/>
            <a:ext cx="917850" cy="276999"/>
          </a:xfrm>
          <a:prstGeom prst="rect">
            <a:avLst/>
          </a:prstGeom>
          <a:noFill/>
        </p:spPr>
        <p:txBody>
          <a:bodyPr wrap="square">
            <a:spAutoFit/>
          </a:bodyPr>
          <a:lstStyle/>
          <a:p>
            <a:pPr algn="ctr"/>
            <a:r>
              <a:rPr lang="zh-CN" altLang="en-US" sz="1200" dirty="0">
                <a:latin typeface="微软雅黑" panose="020B0503020204020204" pitchFamily="34" charset="-122"/>
                <a:ea typeface="微软雅黑" panose="020B0503020204020204" pitchFamily="34" charset="-122"/>
              </a:rPr>
              <a:t>元素类型</a:t>
            </a:r>
          </a:p>
        </p:txBody>
      </p:sp>
      <p:sp>
        <p:nvSpPr>
          <p:cNvPr id="40" name="文本框 39">
            <a:extLst>
              <a:ext uri="{FF2B5EF4-FFF2-40B4-BE49-F238E27FC236}">
                <a16:creationId xmlns:a16="http://schemas.microsoft.com/office/drawing/2014/main" id="{61021AA8-36DB-DF49-A1F2-C134C95DB773}"/>
              </a:ext>
            </a:extLst>
          </p:cNvPr>
          <p:cNvSpPr txBox="1"/>
          <p:nvPr/>
        </p:nvSpPr>
        <p:spPr>
          <a:xfrm>
            <a:off x="4203406" y="1740941"/>
            <a:ext cx="917850" cy="276999"/>
          </a:xfrm>
          <a:prstGeom prst="rect">
            <a:avLst/>
          </a:prstGeom>
          <a:noFill/>
        </p:spPr>
        <p:txBody>
          <a:bodyPr wrap="square">
            <a:spAutoFit/>
          </a:bodyPr>
          <a:lstStyle/>
          <a:p>
            <a:pPr algn="ctr"/>
            <a:r>
              <a:rPr lang="zh-CN" altLang="en-US" sz="1200" dirty="0">
                <a:latin typeface="微软雅黑" panose="020B0503020204020204" pitchFamily="34" charset="-122"/>
                <a:ea typeface="微软雅黑" panose="020B0503020204020204" pitchFamily="34" charset="-122"/>
              </a:rPr>
              <a:t>数组大小</a:t>
            </a:r>
          </a:p>
        </p:txBody>
      </p:sp>
      <p:sp>
        <p:nvSpPr>
          <p:cNvPr id="41" name="左大括号 40">
            <a:extLst>
              <a:ext uri="{FF2B5EF4-FFF2-40B4-BE49-F238E27FC236}">
                <a16:creationId xmlns:a16="http://schemas.microsoft.com/office/drawing/2014/main" id="{651CD877-FCCF-E645-AF0B-EAA903C86D16}"/>
              </a:ext>
            </a:extLst>
          </p:cNvPr>
          <p:cNvSpPr/>
          <p:nvPr/>
        </p:nvSpPr>
        <p:spPr>
          <a:xfrm rot="5400000">
            <a:off x="4595045" y="1792631"/>
            <a:ext cx="143640" cy="693765"/>
          </a:xfrm>
          <a:prstGeom prst="leftBrace">
            <a:avLst>
              <a:gd name="adj1" fmla="val 4477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2" name="左大括号 41">
            <a:extLst>
              <a:ext uri="{FF2B5EF4-FFF2-40B4-BE49-F238E27FC236}">
                <a16:creationId xmlns:a16="http://schemas.microsoft.com/office/drawing/2014/main" id="{43937FBE-966F-8F46-A168-43B1EC82287A}"/>
              </a:ext>
            </a:extLst>
          </p:cNvPr>
          <p:cNvSpPr/>
          <p:nvPr/>
        </p:nvSpPr>
        <p:spPr>
          <a:xfrm rot="5400000">
            <a:off x="5409980" y="1959494"/>
            <a:ext cx="143640" cy="360040"/>
          </a:xfrm>
          <a:prstGeom prst="leftBrace">
            <a:avLst>
              <a:gd name="adj1" fmla="val 4477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id="{7FC9A9A6-49BD-1746-8791-BD71E43416C5}"/>
              </a:ext>
            </a:extLst>
          </p:cNvPr>
          <p:cNvSpPr txBox="1"/>
          <p:nvPr/>
        </p:nvSpPr>
        <p:spPr>
          <a:xfrm>
            <a:off x="5032000" y="1740941"/>
            <a:ext cx="917850" cy="276999"/>
          </a:xfrm>
          <a:prstGeom prst="rect">
            <a:avLst/>
          </a:prstGeom>
          <a:noFill/>
        </p:spPr>
        <p:txBody>
          <a:bodyPr wrap="square">
            <a:spAutoFit/>
          </a:bodyPr>
          <a:lstStyle/>
          <a:p>
            <a:pPr algn="ctr"/>
            <a:r>
              <a:rPr lang="zh-CN" altLang="en-US" sz="1200" dirty="0">
                <a:latin typeface="微软雅黑" panose="020B0503020204020204" pitchFamily="34" charset="-122"/>
                <a:ea typeface="微软雅黑" panose="020B0503020204020204" pitchFamily="34" charset="-122"/>
              </a:rPr>
              <a:t>数组名</a:t>
            </a:r>
          </a:p>
        </p:txBody>
      </p:sp>
    </p:spTree>
    <p:extLst>
      <p:ext uri="{BB962C8B-B14F-4D97-AF65-F5344CB8AC3E}">
        <p14:creationId xmlns:p14="http://schemas.microsoft.com/office/powerpoint/2010/main" val="236226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778016"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字符串</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A4D58AD2-49D3-4DC8-9E96-501D75B442F5}"/>
              </a:ext>
            </a:extLst>
          </p:cNvPr>
          <p:cNvSpPr txBox="1"/>
          <p:nvPr/>
        </p:nvSpPr>
        <p:spPr>
          <a:xfrm>
            <a:off x="701824" y="771550"/>
            <a:ext cx="7902624" cy="874407"/>
          </a:xfrm>
          <a:prstGeom prst="rect">
            <a:avLst/>
          </a:prstGeom>
          <a:noFill/>
        </p:spPr>
        <p:txBody>
          <a:bodyPr wrap="square">
            <a:spAutoFit/>
          </a:bodyPr>
          <a:lstStyle/>
          <a:p>
            <a:pPr marL="285750" indent="-285750">
              <a:lnSpc>
                <a:spcPct val="150000"/>
              </a:lnSpc>
              <a:buFont typeface="Arial" panose="020B0604020202020204" pitchFamily="34" charset="0"/>
              <a:buChar char="•"/>
            </a:pPr>
            <a:r>
              <a:rPr kumimoji="1" lang="en-US" altLang="zh-CN" dirty="0">
                <a:solidFill>
                  <a:srgbClr val="005DA2"/>
                </a:solidFill>
                <a:latin typeface="微软雅黑" panose="020B0503020204020204" pitchFamily="34" charset="-122"/>
                <a:ea typeface="微软雅黑" panose="020B0503020204020204" pitchFamily="34" charset="-122"/>
              </a:rPr>
              <a:t>C</a:t>
            </a:r>
            <a:r>
              <a:rPr kumimoji="1" lang="zh-CN" altLang="en-US" dirty="0">
                <a:solidFill>
                  <a:srgbClr val="005DA2"/>
                </a:solidFill>
                <a:latin typeface="微软雅黑" panose="020B0503020204020204" pitchFamily="34" charset="-122"/>
                <a:ea typeface="微软雅黑" panose="020B0503020204020204" pitchFamily="34" charset="-122"/>
              </a:rPr>
              <a:t>语言风格的字符串实际是以</a:t>
            </a:r>
            <a:r>
              <a:rPr kumimoji="1" lang="en-US" altLang="zh-CN" dirty="0">
                <a:solidFill>
                  <a:srgbClr val="005DA2"/>
                </a:solidFill>
                <a:latin typeface="微软雅黑" panose="020B0503020204020204" pitchFamily="34" charset="-122"/>
                <a:ea typeface="微软雅黑" panose="020B0503020204020204" pitchFamily="34" charset="-122"/>
              </a:rPr>
              <a:t>\0</a:t>
            </a:r>
            <a:r>
              <a:rPr kumimoji="1" lang="zh-CN" altLang="en-US" dirty="0">
                <a:solidFill>
                  <a:srgbClr val="005DA2"/>
                </a:solidFill>
                <a:latin typeface="微软雅黑" panose="020B0503020204020204" pitchFamily="34" charset="-122"/>
                <a:ea typeface="微软雅黑" panose="020B0503020204020204" pitchFamily="34" charset="-122"/>
              </a:rPr>
              <a:t>结尾的字符数组，字符串字面值对应的数据类型即为</a:t>
            </a:r>
            <a:r>
              <a:rPr kumimoji="1" lang="en-US" altLang="zh-CN" dirty="0">
                <a:solidFill>
                  <a:srgbClr val="005DA2"/>
                </a:solidFill>
                <a:latin typeface="微软雅黑" panose="020B0503020204020204" pitchFamily="34" charset="-122"/>
                <a:ea typeface="微软雅黑" panose="020B0503020204020204" pitchFamily="34" charset="-122"/>
              </a:rPr>
              <a:t>C</a:t>
            </a:r>
            <a:r>
              <a:rPr kumimoji="1" lang="zh-CN" altLang="en-US" dirty="0">
                <a:solidFill>
                  <a:srgbClr val="005DA2"/>
                </a:solidFill>
                <a:latin typeface="微软雅黑" panose="020B0503020204020204" pitchFamily="34" charset="-122"/>
                <a:ea typeface="微软雅黑" panose="020B0503020204020204" pitchFamily="34" charset="-122"/>
              </a:rPr>
              <a:t>语言风格的字符串</a:t>
            </a:r>
          </a:p>
        </p:txBody>
      </p:sp>
      <p:grpSp>
        <p:nvGrpSpPr>
          <p:cNvPr id="16" name="组合 15">
            <a:extLst>
              <a:ext uri="{FF2B5EF4-FFF2-40B4-BE49-F238E27FC236}">
                <a16:creationId xmlns:a16="http://schemas.microsoft.com/office/drawing/2014/main" id="{A1A01ADE-1225-4344-8754-F306E49E86E0}"/>
              </a:ext>
            </a:extLst>
          </p:cNvPr>
          <p:cNvGrpSpPr/>
          <p:nvPr/>
        </p:nvGrpSpPr>
        <p:grpSpPr>
          <a:xfrm>
            <a:off x="755574" y="1864811"/>
            <a:ext cx="7344816" cy="576064"/>
            <a:chOff x="5813482" y="1215410"/>
            <a:chExt cx="2808312" cy="1646042"/>
          </a:xfrm>
          <a:solidFill>
            <a:schemeClr val="accent2">
              <a:lumMod val="20000"/>
              <a:lumOff val="80000"/>
            </a:schemeClr>
          </a:solidFill>
        </p:grpSpPr>
        <p:sp>
          <p:nvSpPr>
            <p:cNvPr id="17" name="矩形 16">
              <a:extLst>
                <a:ext uri="{FF2B5EF4-FFF2-40B4-BE49-F238E27FC236}">
                  <a16:creationId xmlns:a16="http://schemas.microsoft.com/office/drawing/2014/main" id="{5C4512AA-17CA-FE4E-854C-20618CA76BCD}"/>
                </a:ext>
              </a:extLst>
            </p:cNvPr>
            <p:cNvSpPr/>
            <p:nvPr/>
          </p:nvSpPr>
          <p:spPr>
            <a:xfrm>
              <a:off x="5813482" y="1215410"/>
              <a:ext cx="2808312" cy="1646042"/>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a:extLst>
                <a:ext uri="{FF2B5EF4-FFF2-40B4-BE49-F238E27FC236}">
                  <a16:creationId xmlns:a16="http://schemas.microsoft.com/office/drawing/2014/main" id="{75B57080-919A-C74A-9A41-353B5586C25C}"/>
                </a:ext>
              </a:extLst>
            </p:cNvPr>
            <p:cNvSpPr txBox="1"/>
            <p:nvPr/>
          </p:nvSpPr>
          <p:spPr>
            <a:xfrm>
              <a:off x="5860955" y="1435492"/>
              <a:ext cx="2713365" cy="305750"/>
            </a:xfrm>
            <a:prstGeom prst="rect">
              <a:avLst/>
            </a:prstGeom>
            <a:grpFill/>
          </p:spPr>
          <p:txBody>
            <a:bodyPr wrap="square" rtlCol="0">
              <a:spAutoFit/>
            </a:bodyPr>
            <a:lstStyle/>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char str[8] = “Bozo”;</a:t>
              </a:r>
            </a:p>
          </p:txBody>
        </p:sp>
      </p:grpSp>
      <p:pic>
        <p:nvPicPr>
          <p:cNvPr id="19" name="图片 18">
            <a:extLst>
              <a:ext uri="{FF2B5EF4-FFF2-40B4-BE49-F238E27FC236}">
                <a16:creationId xmlns:a16="http://schemas.microsoft.com/office/drawing/2014/main" id="{5867A9C8-542A-F84D-89B5-D825724B6DEE}"/>
              </a:ext>
            </a:extLst>
          </p:cNvPr>
          <p:cNvPicPr>
            <a:picLocks noChangeAspect="1"/>
          </p:cNvPicPr>
          <p:nvPr/>
        </p:nvPicPr>
        <p:blipFill rotWithShape="1">
          <a:blip r:embed="rId3"/>
          <a:srcRect b="24862"/>
          <a:stretch/>
        </p:blipFill>
        <p:spPr>
          <a:xfrm>
            <a:off x="1403646" y="2659729"/>
            <a:ext cx="6048672" cy="2243190"/>
          </a:xfrm>
          <a:prstGeom prst="rect">
            <a:avLst/>
          </a:prstGeom>
        </p:spPr>
      </p:pic>
      <p:grpSp>
        <p:nvGrpSpPr>
          <p:cNvPr id="2" name="组合 1">
            <a:extLst>
              <a:ext uri="{FF2B5EF4-FFF2-40B4-BE49-F238E27FC236}">
                <a16:creationId xmlns:a16="http://schemas.microsoft.com/office/drawing/2014/main" id="{848AE08D-6289-F4A5-9898-12ABD14A740D}"/>
              </a:ext>
            </a:extLst>
          </p:cNvPr>
          <p:cNvGrpSpPr/>
          <p:nvPr/>
        </p:nvGrpSpPr>
        <p:grpSpPr>
          <a:xfrm>
            <a:off x="611560" y="4068894"/>
            <a:ext cx="1890464" cy="874407"/>
            <a:chOff x="5813482" y="1421163"/>
            <a:chExt cx="2808312" cy="5193491"/>
          </a:xfrm>
          <a:solidFill>
            <a:srgbClr val="FEFFBE"/>
          </a:solidFill>
        </p:grpSpPr>
        <p:sp>
          <p:nvSpPr>
            <p:cNvPr id="3" name="矩形 2">
              <a:extLst>
                <a:ext uri="{FF2B5EF4-FFF2-40B4-BE49-F238E27FC236}">
                  <a16:creationId xmlns:a16="http://schemas.microsoft.com/office/drawing/2014/main" id="{54186F32-9812-2F2B-C3B0-0EF3CDEA8296}"/>
                </a:ext>
              </a:extLst>
            </p:cNvPr>
            <p:cNvSpPr/>
            <p:nvPr/>
          </p:nvSpPr>
          <p:spPr>
            <a:xfrm>
              <a:off x="5813482" y="1421163"/>
              <a:ext cx="2808312" cy="5193491"/>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a:extLst>
                <a:ext uri="{FF2B5EF4-FFF2-40B4-BE49-F238E27FC236}">
                  <a16:creationId xmlns:a16="http://schemas.microsoft.com/office/drawing/2014/main" id="{D4DC12AD-8676-D5A6-A13F-D35601322A4C}"/>
                </a:ext>
              </a:extLst>
            </p:cNvPr>
            <p:cNvSpPr txBox="1"/>
            <p:nvPr/>
          </p:nvSpPr>
          <p:spPr>
            <a:xfrm>
              <a:off x="5870125" y="1475470"/>
              <a:ext cx="2751669" cy="2668785"/>
            </a:xfrm>
            <a:prstGeom prst="rect">
              <a:avLst/>
            </a:prstGeom>
            <a:grpFill/>
          </p:spPr>
          <p:txBody>
            <a:bodyPr wrap="square" rtlCol="0">
              <a:spAutoFit/>
            </a:bodyPr>
            <a:lstStyle/>
            <a:p>
              <a:r>
                <a:rPr lang="zh-CN" altLang="en-US" sz="1400" dirty="0">
                  <a:solidFill>
                    <a:srgbClr val="005DA2"/>
                  </a:solidFill>
                  <a:latin typeface="微软雅黑" panose="020B0503020204020204" pitchFamily="34" charset="-122"/>
                  <a:ea typeface="微软雅黑" panose="020B0503020204020204" pitchFamily="34" charset="-122"/>
                </a:rPr>
                <a:t>注意</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p>
            <a:p>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str</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为指向字符串首元素地址的指针</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cxnSp>
        <p:nvCxnSpPr>
          <p:cNvPr id="6" name="直线箭头连接符 5">
            <a:extLst>
              <a:ext uri="{FF2B5EF4-FFF2-40B4-BE49-F238E27FC236}">
                <a16:creationId xmlns:a16="http://schemas.microsoft.com/office/drawing/2014/main" id="{F4A36657-06ED-8215-E992-CE882233A64A}"/>
              </a:ext>
            </a:extLst>
          </p:cNvPr>
          <p:cNvCxnSpPr>
            <a:cxnSpLocks/>
          </p:cNvCxnSpPr>
          <p:nvPr/>
        </p:nvCxnSpPr>
        <p:spPr>
          <a:xfrm flipV="1">
            <a:off x="1763688" y="3644589"/>
            <a:ext cx="0" cy="27347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3068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778016"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字符串</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A4D58AD2-49D3-4DC8-9E96-501D75B442F5}"/>
              </a:ext>
            </a:extLst>
          </p:cNvPr>
          <p:cNvSpPr txBox="1"/>
          <p:nvPr/>
        </p:nvSpPr>
        <p:spPr>
          <a:xfrm>
            <a:off x="701824" y="771550"/>
            <a:ext cx="7902624" cy="458908"/>
          </a:xfrm>
          <a:prstGeom prst="rect">
            <a:avLst/>
          </a:prstGeom>
          <a:noFill/>
        </p:spPr>
        <p:txBody>
          <a:bodyPr wrap="square">
            <a:spAutoFit/>
          </a:bodyPr>
          <a:lstStyle/>
          <a:p>
            <a:pPr marL="285750" indent="-285750">
              <a:lnSpc>
                <a:spcPct val="150000"/>
              </a:lnSpc>
              <a:buFont typeface="Arial" panose="020B0604020202020204" pitchFamily="34" charset="0"/>
              <a:buChar char="•"/>
            </a:pPr>
            <a:r>
              <a:rPr kumimoji="1" lang="en-US" altLang="zh-CN" dirty="0">
                <a:solidFill>
                  <a:srgbClr val="005DA2"/>
                </a:solidFill>
                <a:latin typeface="微软雅黑" panose="020B0503020204020204" pitchFamily="34" charset="-122"/>
                <a:ea typeface="微软雅黑" panose="020B0503020204020204" pitchFamily="34" charset="-122"/>
              </a:rPr>
              <a:t>C</a:t>
            </a:r>
            <a:r>
              <a:rPr kumimoji="1" lang="zh-CN" altLang="en-US" dirty="0">
                <a:solidFill>
                  <a:srgbClr val="005DA2"/>
                </a:solidFill>
                <a:latin typeface="微软雅黑" panose="020B0503020204020204" pitchFamily="34" charset="-122"/>
                <a:ea typeface="微软雅黑" panose="020B0503020204020204" pitchFamily="34" charset="-122"/>
              </a:rPr>
              <a:t>语言风格的字符串实际是以</a:t>
            </a:r>
            <a:r>
              <a:rPr kumimoji="1" lang="en-US" altLang="zh-CN" dirty="0">
                <a:solidFill>
                  <a:srgbClr val="005DA2"/>
                </a:solidFill>
                <a:latin typeface="微软雅黑" panose="020B0503020204020204" pitchFamily="34" charset="-122"/>
                <a:ea typeface="微软雅黑" panose="020B0503020204020204" pitchFamily="34" charset="-122"/>
              </a:rPr>
              <a:t>\0</a:t>
            </a:r>
            <a:r>
              <a:rPr kumimoji="1" lang="zh-CN" altLang="en-US" dirty="0">
                <a:solidFill>
                  <a:srgbClr val="005DA2"/>
                </a:solidFill>
                <a:latin typeface="微软雅黑" panose="020B0503020204020204" pitchFamily="34" charset="-122"/>
                <a:ea typeface="微软雅黑" panose="020B0503020204020204" pitchFamily="34" charset="-122"/>
              </a:rPr>
              <a:t>结尾的字符数组</a:t>
            </a:r>
          </a:p>
        </p:txBody>
      </p:sp>
      <p:pic>
        <p:nvPicPr>
          <p:cNvPr id="8" name="图片 7">
            <a:extLst>
              <a:ext uri="{FF2B5EF4-FFF2-40B4-BE49-F238E27FC236}">
                <a16:creationId xmlns:a16="http://schemas.microsoft.com/office/drawing/2014/main" id="{8FF2FB29-34F9-EE4F-AFF8-D619796EAC50}"/>
              </a:ext>
            </a:extLst>
          </p:cNvPr>
          <p:cNvPicPr>
            <a:picLocks noChangeAspect="1"/>
          </p:cNvPicPr>
          <p:nvPr/>
        </p:nvPicPr>
        <p:blipFill rotWithShape="1">
          <a:blip r:embed="rId3"/>
          <a:srcRect b="9234"/>
          <a:stretch/>
        </p:blipFill>
        <p:spPr>
          <a:xfrm>
            <a:off x="539869" y="1422332"/>
            <a:ext cx="6192053" cy="3493455"/>
          </a:xfrm>
          <a:prstGeom prst="rect">
            <a:avLst/>
          </a:prstGeom>
        </p:spPr>
      </p:pic>
      <p:grpSp>
        <p:nvGrpSpPr>
          <p:cNvPr id="9" name="组合 8">
            <a:extLst>
              <a:ext uri="{FF2B5EF4-FFF2-40B4-BE49-F238E27FC236}">
                <a16:creationId xmlns:a16="http://schemas.microsoft.com/office/drawing/2014/main" id="{5C607C71-C22B-BE41-95C1-0534654355E5}"/>
              </a:ext>
            </a:extLst>
          </p:cNvPr>
          <p:cNvGrpSpPr/>
          <p:nvPr/>
        </p:nvGrpSpPr>
        <p:grpSpPr>
          <a:xfrm>
            <a:off x="6948264" y="2283718"/>
            <a:ext cx="1890464" cy="1437450"/>
            <a:chOff x="5813482" y="1421163"/>
            <a:chExt cx="2808312" cy="5193491"/>
          </a:xfrm>
          <a:solidFill>
            <a:srgbClr val="FEFFBE"/>
          </a:solidFill>
        </p:grpSpPr>
        <p:sp>
          <p:nvSpPr>
            <p:cNvPr id="11" name="矩形 10">
              <a:extLst>
                <a:ext uri="{FF2B5EF4-FFF2-40B4-BE49-F238E27FC236}">
                  <a16:creationId xmlns:a16="http://schemas.microsoft.com/office/drawing/2014/main" id="{1B5A96C2-3001-574A-A6B2-21AABE8586AA}"/>
                </a:ext>
              </a:extLst>
            </p:cNvPr>
            <p:cNvSpPr/>
            <p:nvPr/>
          </p:nvSpPr>
          <p:spPr>
            <a:xfrm>
              <a:off x="5813482" y="1421163"/>
              <a:ext cx="2808312" cy="5193491"/>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90C5F6EC-8259-3140-A67B-CCB7F47E5F7F}"/>
                </a:ext>
              </a:extLst>
            </p:cNvPr>
            <p:cNvSpPr txBox="1"/>
            <p:nvPr/>
          </p:nvSpPr>
          <p:spPr>
            <a:xfrm>
              <a:off x="5870125" y="1475470"/>
              <a:ext cx="2751669" cy="5003971"/>
            </a:xfrm>
            <a:prstGeom prst="rect">
              <a:avLst/>
            </a:prstGeom>
            <a:grpFill/>
          </p:spPr>
          <p:txBody>
            <a:bodyPr wrap="square" rtlCol="0">
              <a:spAutoFit/>
            </a:bodyPr>
            <a:lstStyle/>
            <a:p>
              <a:r>
                <a:rPr lang="zh-CN" altLang="en-US" sz="1400" dirty="0">
                  <a:solidFill>
                    <a:srgbClr val="005DA2"/>
                  </a:solidFill>
                  <a:latin typeface="微软雅黑" panose="020B0503020204020204" pitchFamily="34" charset="-122"/>
                  <a:ea typeface="微软雅黑" panose="020B0503020204020204" pitchFamily="34" charset="-122"/>
                </a:rPr>
                <a:t>最佳实践</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存储</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语言风格的字符串时，</a:t>
              </a:r>
              <a:r>
                <a:rPr lang="zh-CN" altLang="en-US" sz="1400" dirty="0">
                  <a:solidFill>
                    <a:srgbClr val="FF0000"/>
                  </a:solidFill>
                  <a:latin typeface="微软雅黑" panose="020B0503020204020204" pitchFamily="34" charset="-122"/>
                  <a:ea typeface="微软雅黑" panose="020B0503020204020204" pitchFamily="34" charset="-122"/>
                </a:rPr>
                <a:t>长度至少多预留</a:t>
              </a:r>
              <a:r>
                <a:rPr lang="en-US" altLang="zh-CN" sz="1400" dirty="0">
                  <a:solidFill>
                    <a:srgbClr val="FF0000"/>
                  </a:solidFill>
                  <a:latin typeface="微软雅黑" panose="020B0503020204020204" pitchFamily="34" charset="-122"/>
                  <a:ea typeface="微软雅黑" panose="020B0503020204020204" pitchFamily="34" charset="-122"/>
                </a:rPr>
                <a:t>1</a:t>
              </a:r>
              <a:r>
                <a:rPr lang="zh-CN" altLang="en-US" sz="1400" dirty="0">
                  <a:solidFill>
                    <a:srgbClr val="FF0000"/>
                  </a:solidFill>
                  <a:latin typeface="微软雅黑" panose="020B0503020204020204" pitchFamily="34" charset="-122"/>
                  <a:ea typeface="微软雅黑" panose="020B0503020204020204" pitchFamily="34" charset="-122"/>
                </a:rPr>
                <a:t>位</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！且不可随意在字符串数组中设置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\0</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480526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778016"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string</a:t>
            </a:r>
          </a:p>
        </p:txBody>
      </p:sp>
      <p:sp>
        <p:nvSpPr>
          <p:cNvPr id="10" name="文本框 9">
            <a:extLst>
              <a:ext uri="{FF2B5EF4-FFF2-40B4-BE49-F238E27FC236}">
                <a16:creationId xmlns:a16="http://schemas.microsoft.com/office/drawing/2014/main" id="{A4D58AD2-49D3-4DC8-9E96-501D75B442F5}"/>
              </a:ext>
            </a:extLst>
          </p:cNvPr>
          <p:cNvSpPr txBox="1"/>
          <p:nvPr/>
        </p:nvSpPr>
        <p:spPr>
          <a:xfrm>
            <a:off x="701824" y="771550"/>
            <a:ext cx="7902624" cy="874407"/>
          </a:xfrm>
          <a:prstGeom prst="rect">
            <a:avLst/>
          </a:prstGeom>
          <a:noFill/>
        </p:spPr>
        <p:txBody>
          <a:bodyPr wrap="square">
            <a:spAutoFit/>
          </a:bodyPr>
          <a:lstStyle/>
          <a:p>
            <a:pPr marL="285750" indent="-285750">
              <a:lnSpc>
                <a:spcPct val="150000"/>
              </a:lnSpc>
              <a:buFont typeface="Arial" panose="020B0604020202020204" pitchFamily="34" charset="0"/>
              <a:buChar char="•"/>
            </a:pPr>
            <a:r>
              <a:rPr kumimoji="1" lang="en-US" altLang="zh-CN" dirty="0">
                <a:solidFill>
                  <a:srgbClr val="005DA2"/>
                </a:solidFill>
                <a:latin typeface="微软雅黑" panose="020B0503020204020204" pitchFamily="34" charset="-122"/>
                <a:ea typeface="微软雅黑" panose="020B0503020204020204" pitchFamily="34" charset="-122"/>
              </a:rPr>
              <a:t>string</a:t>
            </a:r>
            <a:r>
              <a:rPr kumimoji="1" lang="zh-CN" altLang="en-US" dirty="0">
                <a:solidFill>
                  <a:srgbClr val="005DA2"/>
                </a:solidFill>
                <a:latin typeface="微软雅黑" panose="020B0503020204020204" pitchFamily="34" charset="-122"/>
                <a:ea typeface="微软雅黑" panose="020B0503020204020204" pitchFamily="34" charset="-122"/>
              </a:rPr>
              <a:t>是</a:t>
            </a:r>
            <a:r>
              <a:rPr kumimoji="1" lang="en-US" altLang="zh-CN" dirty="0">
                <a:solidFill>
                  <a:srgbClr val="005DA2"/>
                </a:solidFill>
                <a:latin typeface="微软雅黑" panose="020B0503020204020204" pitchFamily="34" charset="-122"/>
                <a:ea typeface="微软雅黑" panose="020B0503020204020204" pitchFamily="34" charset="-122"/>
              </a:rPr>
              <a:t>STL</a:t>
            </a:r>
            <a:r>
              <a:rPr kumimoji="1" lang="zh-CN" altLang="en-US" dirty="0">
                <a:solidFill>
                  <a:srgbClr val="005DA2"/>
                </a:solidFill>
                <a:latin typeface="微软雅黑" panose="020B0503020204020204" pitchFamily="34" charset="-122"/>
                <a:ea typeface="微软雅黑" panose="020B0503020204020204" pitchFamily="34" charset="-122"/>
              </a:rPr>
              <a:t>提供的字符串模板类型，比字符数组更加灵活强大</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en-US" altLang="zh-CN" dirty="0">
                <a:solidFill>
                  <a:srgbClr val="005DA2"/>
                </a:solidFill>
                <a:latin typeface="微软雅黑" panose="020B0503020204020204" pitchFamily="34" charset="-122"/>
                <a:ea typeface="微软雅黑" panose="020B0503020204020204" pitchFamily="34" charset="-122"/>
              </a:rPr>
              <a:t>string</a:t>
            </a:r>
            <a:r>
              <a:rPr kumimoji="1" lang="zh-CN" altLang="en-US" dirty="0">
                <a:solidFill>
                  <a:srgbClr val="005DA2"/>
                </a:solidFill>
                <a:latin typeface="微软雅黑" panose="020B0503020204020204" pitchFamily="34" charset="-122"/>
                <a:ea typeface="微软雅黑" panose="020B0503020204020204" pitchFamily="34" charset="-122"/>
              </a:rPr>
              <a:t>类型并不需要</a:t>
            </a:r>
            <a:r>
              <a:rPr kumimoji="1" lang="en-US" altLang="zh-CN" dirty="0">
                <a:solidFill>
                  <a:srgbClr val="005DA2"/>
                </a:solidFill>
                <a:latin typeface="微软雅黑" panose="020B0503020204020204" pitchFamily="34" charset="-122"/>
                <a:ea typeface="微软雅黑" panose="020B0503020204020204" pitchFamily="34" charset="-122"/>
              </a:rPr>
              <a:t>\0</a:t>
            </a:r>
            <a:r>
              <a:rPr kumimoji="1" lang="zh-CN" altLang="en-US" dirty="0">
                <a:solidFill>
                  <a:srgbClr val="005DA2"/>
                </a:solidFill>
                <a:latin typeface="微软雅黑" panose="020B0503020204020204" pitchFamily="34" charset="-122"/>
                <a:ea typeface="微软雅黑" panose="020B0503020204020204" pitchFamily="34" charset="-122"/>
              </a:rPr>
              <a:t>作为结尾标记，且可以根据使用场景动态扩展长度</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grpSp>
        <p:nvGrpSpPr>
          <p:cNvPr id="8" name="组合 7">
            <a:extLst>
              <a:ext uri="{FF2B5EF4-FFF2-40B4-BE49-F238E27FC236}">
                <a16:creationId xmlns:a16="http://schemas.microsoft.com/office/drawing/2014/main" id="{FC811A11-912D-9E45-A0AE-BCEDB9B28CC3}"/>
              </a:ext>
            </a:extLst>
          </p:cNvPr>
          <p:cNvGrpSpPr/>
          <p:nvPr/>
        </p:nvGrpSpPr>
        <p:grpSpPr>
          <a:xfrm>
            <a:off x="899592" y="1914973"/>
            <a:ext cx="7344816" cy="1927667"/>
            <a:chOff x="5813482" y="1314834"/>
            <a:chExt cx="2808312" cy="3523768"/>
          </a:xfrm>
          <a:solidFill>
            <a:schemeClr val="accent2">
              <a:lumMod val="20000"/>
              <a:lumOff val="80000"/>
            </a:schemeClr>
          </a:solidFill>
        </p:grpSpPr>
        <p:sp>
          <p:nvSpPr>
            <p:cNvPr id="9" name="矩形 8">
              <a:extLst>
                <a:ext uri="{FF2B5EF4-FFF2-40B4-BE49-F238E27FC236}">
                  <a16:creationId xmlns:a16="http://schemas.microsoft.com/office/drawing/2014/main" id="{1D74B7BC-596A-CE43-9B0B-4F2450345FC9}"/>
                </a:ext>
              </a:extLst>
            </p:cNvPr>
            <p:cNvSpPr/>
            <p:nvPr/>
          </p:nvSpPr>
          <p:spPr>
            <a:xfrm>
              <a:off x="5813482" y="1314834"/>
              <a:ext cx="2808312" cy="3523768"/>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ABF48FC1-8ECB-E14A-9EEC-768642397F53}"/>
                </a:ext>
              </a:extLst>
            </p:cNvPr>
            <p:cNvSpPr txBox="1"/>
            <p:nvPr/>
          </p:nvSpPr>
          <p:spPr>
            <a:xfrm>
              <a:off x="5860955" y="1435491"/>
              <a:ext cx="2713365" cy="3206901"/>
            </a:xfrm>
            <a:prstGeom prst="rect">
              <a:avLst/>
            </a:prstGeom>
            <a:grpFill/>
          </p:spPr>
          <p:txBody>
            <a:bodyPr wrap="square" rtlCol="0">
              <a:spAutoFit/>
            </a:bodyPr>
            <a:lstStyle/>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#include &lt;string&gt; 		// </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包含头文件</a:t>
              </a:r>
              <a:endPar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std::string st1 = “AAA”;</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std::string st2(“BBB”);</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std::string st3;</a:t>
              </a:r>
            </a:p>
            <a:p>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cin</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&gt;&gt; st3;		// </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标准输入读取字符串</a:t>
              </a:r>
              <a:endPar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&lt;&lt; st1 + st2 &lt;&lt; </a:t>
              </a:r>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拼接字符串</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p>
          </p:txBody>
        </p:sp>
      </p:grpSp>
      <p:grpSp>
        <p:nvGrpSpPr>
          <p:cNvPr id="12" name="组合 11">
            <a:extLst>
              <a:ext uri="{FF2B5EF4-FFF2-40B4-BE49-F238E27FC236}">
                <a16:creationId xmlns:a16="http://schemas.microsoft.com/office/drawing/2014/main" id="{219A90BC-3764-C54C-831F-5CE426467DBE}"/>
              </a:ext>
            </a:extLst>
          </p:cNvPr>
          <p:cNvGrpSpPr/>
          <p:nvPr/>
        </p:nvGrpSpPr>
        <p:grpSpPr>
          <a:xfrm>
            <a:off x="899592" y="4111657"/>
            <a:ext cx="7344816" cy="520586"/>
            <a:chOff x="5813482" y="931883"/>
            <a:chExt cx="2808312" cy="3192113"/>
          </a:xfrm>
          <a:solidFill>
            <a:schemeClr val="tx1">
              <a:lumMod val="85000"/>
              <a:lumOff val="15000"/>
            </a:schemeClr>
          </a:solidFill>
        </p:grpSpPr>
        <p:sp>
          <p:nvSpPr>
            <p:cNvPr id="13" name="矩形 12">
              <a:extLst>
                <a:ext uri="{FF2B5EF4-FFF2-40B4-BE49-F238E27FC236}">
                  <a16:creationId xmlns:a16="http://schemas.microsoft.com/office/drawing/2014/main" id="{B6C9610D-99B6-5B41-B40B-833E97A1D0EA}"/>
                </a:ext>
              </a:extLst>
            </p:cNvPr>
            <p:cNvSpPr/>
            <p:nvPr/>
          </p:nvSpPr>
          <p:spPr>
            <a:xfrm>
              <a:off x="5813482" y="931883"/>
              <a:ext cx="2808312" cy="3192113"/>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B89F98D8-3D0B-8D46-8617-A5A2373B4B30}"/>
                </a:ext>
              </a:extLst>
            </p:cNvPr>
            <p:cNvSpPr txBox="1"/>
            <p:nvPr/>
          </p:nvSpPr>
          <p:spPr>
            <a:xfrm>
              <a:off x="5860955" y="1435490"/>
              <a:ext cx="2713365" cy="945824"/>
            </a:xfrm>
            <a:prstGeom prst="rect">
              <a:avLst/>
            </a:prstGeom>
            <a:grpFill/>
          </p:spPr>
          <p:txBody>
            <a:bodyPr wrap="square" rtlCol="0">
              <a:spAutoFit/>
            </a:bodyPr>
            <a:lstStyle/>
            <a:p>
              <a:r>
                <a:rPr lang="en-US" altLang="zh-CN" dirty="0">
                  <a:solidFill>
                    <a:schemeClr val="bg1">
                      <a:lumMod val="85000"/>
                    </a:schemeClr>
                  </a:solidFill>
                  <a:latin typeface="Times New Roman" panose="02020603050405020304" pitchFamily="18" charset="0"/>
                  <a:ea typeface="微软雅黑" panose="020B0503020204020204" pitchFamily="34" charset="-122"/>
                  <a:cs typeface="Times New Roman" panose="02020603050405020304" pitchFamily="18" charset="0"/>
                </a:rPr>
                <a:t>$&gt;AAABBB</a:t>
              </a:r>
            </a:p>
          </p:txBody>
        </p:sp>
      </p:grpSp>
    </p:spTree>
    <p:extLst>
      <p:ext uri="{BB962C8B-B14F-4D97-AF65-F5344CB8AC3E}">
        <p14:creationId xmlns:p14="http://schemas.microsoft.com/office/powerpoint/2010/main" val="583142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778016"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string</a:t>
            </a:r>
          </a:p>
        </p:txBody>
      </p:sp>
      <p:sp>
        <p:nvSpPr>
          <p:cNvPr id="10" name="文本框 9">
            <a:extLst>
              <a:ext uri="{FF2B5EF4-FFF2-40B4-BE49-F238E27FC236}">
                <a16:creationId xmlns:a16="http://schemas.microsoft.com/office/drawing/2014/main" id="{A4D58AD2-49D3-4DC8-9E96-501D75B442F5}"/>
              </a:ext>
            </a:extLst>
          </p:cNvPr>
          <p:cNvSpPr txBox="1"/>
          <p:nvPr/>
        </p:nvSpPr>
        <p:spPr>
          <a:xfrm>
            <a:off x="701824" y="771550"/>
            <a:ext cx="2862064" cy="2951898"/>
          </a:xfrm>
          <a:prstGeom prst="rect">
            <a:avLst/>
          </a:prstGeom>
          <a:noFill/>
        </p:spPr>
        <p:txBody>
          <a:bodyPr wrap="square">
            <a:spAutoFit/>
          </a:bodyPr>
          <a:lstStyle/>
          <a:p>
            <a:pPr marL="285750" indent="-285750">
              <a:lnSpc>
                <a:spcPct val="150000"/>
              </a:lnSpc>
              <a:buFont typeface="Arial" panose="020B0604020202020204" pitchFamily="34" charset="0"/>
              <a:buChar char="•"/>
            </a:pPr>
            <a:r>
              <a:rPr kumimoji="1" lang="en-US" altLang="zh-CN" dirty="0">
                <a:solidFill>
                  <a:srgbClr val="005DA2"/>
                </a:solidFill>
                <a:latin typeface="微软雅黑" panose="020B0503020204020204" pitchFamily="34" charset="-122"/>
                <a:ea typeface="微软雅黑" panose="020B0503020204020204" pitchFamily="34" charset="-122"/>
              </a:rPr>
              <a:t>string</a:t>
            </a:r>
            <a:r>
              <a:rPr kumimoji="1" lang="zh-CN" altLang="en-US" dirty="0">
                <a:solidFill>
                  <a:srgbClr val="005DA2"/>
                </a:solidFill>
                <a:latin typeface="微软雅黑" panose="020B0503020204020204" pitchFamily="34" charset="-122"/>
                <a:ea typeface="微软雅黑" panose="020B0503020204020204" pitchFamily="34" charset="-122"/>
              </a:rPr>
              <a:t>类型功能强大，包含多种成员函数，是最常用的数据结构之一。我们以后的课程中会经常涉及，同学们课下也可以阅读文档了解更多用法。</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id="{161EA3A2-81D3-0E42-85F4-0711365E61AD}"/>
              </a:ext>
            </a:extLst>
          </p:cNvPr>
          <p:cNvPicPr>
            <a:picLocks noChangeAspect="1"/>
          </p:cNvPicPr>
          <p:nvPr/>
        </p:nvPicPr>
        <p:blipFill>
          <a:blip r:embed="rId3"/>
          <a:stretch>
            <a:fillRect/>
          </a:stretch>
        </p:blipFill>
        <p:spPr>
          <a:xfrm>
            <a:off x="3858125" y="0"/>
            <a:ext cx="5015718" cy="5092030"/>
          </a:xfrm>
          <a:prstGeom prst="rect">
            <a:avLst/>
          </a:prstGeom>
        </p:spPr>
      </p:pic>
    </p:spTree>
    <p:extLst>
      <p:ext uri="{BB962C8B-B14F-4D97-AF65-F5344CB8AC3E}">
        <p14:creationId xmlns:p14="http://schemas.microsoft.com/office/powerpoint/2010/main" val="1011097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基础类型</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A4D58AD2-49D3-4DC8-9E96-501D75B442F5}"/>
              </a:ext>
            </a:extLst>
          </p:cNvPr>
          <p:cNvSpPr txBox="1"/>
          <p:nvPr/>
        </p:nvSpPr>
        <p:spPr>
          <a:xfrm>
            <a:off x="701824" y="771550"/>
            <a:ext cx="5958408" cy="2536400"/>
          </a:xfrm>
          <a:prstGeom prst="rect">
            <a:avLst/>
          </a:prstGeom>
          <a:noFill/>
        </p:spPr>
        <p:txBody>
          <a:bodyPr wrap="square">
            <a:spAutoFit/>
          </a:bodyPr>
          <a:lstStyle/>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系统库</a:t>
            </a:r>
            <a:r>
              <a:rPr kumimoji="1" lang="en-US" altLang="zh-CN" dirty="0" err="1">
                <a:solidFill>
                  <a:srgbClr val="005DA2"/>
                </a:solidFill>
                <a:latin typeface="微软雅黑" panose="020B0503020204020204" pitchFamily="34" charset="-122"/>
                <a:ea typeface="微软雅黑" panose="020B0503020204020204" pitchFamily="34" charset="-122"/>
              </a:rPr>
              <a:t>cstdint</a:t>
            </a:r>
            <a:r>
              <a:rPr kumimoji="1" lang="en-US" altLang="zh-CN" dirty="0">
                <a:solidFill>
                  <a:srgbClr val="005DA2"/>
                </a:solidFill>
                <a:latin typeface="微软雅黑" panose="020B0503020204020204" pitchFamily="34" charset="-122"/>
                <a:ea typeface="微软雅黑" panose="020B0503020204020204" pitchFamily="34" charset="-122"/>
              </a:rPr>
              <a:t>/</a:t>
            </a:r>
            <a:r>
              <a:rPr kumimoji="1" lang="en-US" altLang="zh-CN" dirty="0" err="1">
                <a:solidFill>
                  <a:srgbClr val="005DA2"/>
                </a:solidFill>
                <a:latin typeface="微软雅黑" panose="020B0503020204020204" pitchFamily="34" charset="-122"/>
                <a:ea typeface="微软雅黑" panose="020B0503020204020204" pitchFamily="34" charset="-122"/>
              </a:rPr>
              <a:t>stdint.h</a:t>
            </a:r>
            <a:r>
              <a:rPr kumimoji="1" lang="zh-CN" altLang="en-US" dirty="0">
                <a:solidFill>
                  <a:srgbClr val="005DA2"/>
                </a:solidFill>
                <a:latin typeface="微软雅黑" panose="020B0503020204020204" pitchFamily="34" charset="-122"/>
                <a:ea typeface="微软雅黑" panose="020B0503020204020204" pitchFamily="34" charset="-122"/>
              </a:rPr>
              <a:t>定义了编译器无关的整数类型</a:t>
            </a:r>
            <a:r>
              <a:rPr kumimoji="1" lang="en-US" altLang="zh-CN" dirty="0">
                <a:solidFill>
                  <a:srgbClr val="005DA2"/>
                </a:solidFill>
                <a:latin typeface="微软雅黑" panose="020B0503020204020204" pitchFamily="34" charset="-122"/>
                <a:ea typeface="微软雅黑" panose="020B0503020204020204" pitchFamily="34" charset="-122"/>
              </a:rPr>
              <a:t>int8_t/int16_t/int32_t/int64_t</a:t>
            </a:r>
            <a:r>
              <a:rPr kumimoji="1" lang="zh-CN" altLang="en-US" dirty="0">
                <a:solidFill>
                  <a:srgbClr val="005DA2"/>
                </a:solidFill>
                <a:latin typeface="微软雅黑" panose="020B0503020204020204" pitchFamily="34" charset="-122"/>
                <a:ea typeface="微软雅黑" panose="020B0503020204020204" pitchFamily="34" charset="-122"/>
              </a:rPr>
              <a:t>及相应的无符号版</a:t>
            </a:r>
            <a:r>
              <a:rPr kumimoji="1" lang="en-US" altLang="zh-CN" dirty="0">
                <a:solidFill>
                  <a:srgbClr val="005DA2"/>
                </a:solidFill>
                <a:latin typeface="微软雅黑" panose="020B0503020204020204" pitchFamily="34" charset="-122"/>
                <a:ea typeface="微软雅黑" panose="020B0503020204020204" pitchFamily="34" charset="-122"/>
              </a:rPr>
              <a:t>uint8_t/uint16_t/uint32_t/uint64_t</a:t>
            </a: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整型超出其对应的最大或最小值时，会发生</a:t>
            </a:r>
            <a:r>
              <a:rPr kumimoji="1" lang="zh-CN" altLang="en-US" dirty="0">
                <a:solidFill>
                  <a:srgbClr val="FF0000"/>
                </a:solidFill>
                <a:latin typeface="微软雅黑" panose="020B0503020204020204" pitchFamily="34" charset="-122"/>
                <a:ea typeface="微软雅黑" panose="020B0503020204020204" pitchFamily="34" charset="-122"/>
              </a:rPr>
              <a:t>类型溢出</a:t>
            </a:r>
            <a:r>
              <a:rPr kumimoji="1" lang="zh-CN" altLang="en-US" dirty="0">
                <a:solidFill>
                  <a:srgbClr val="005DA2"/>
                </a:solidFill>
                <a:latin typeface="微软雅黑" panose="020B0503020204020204" pitchFamily="34" charset="-122"/>
                <a:ea typeface="微软雅黑" panose="020B0503020204020204" pitchFamily="34" charset="-122"/>
              </a:rPr>
              <a:t>。类型溢出时程序不会出错退出，而是产生预期外的结果（运算结果会环形重置）</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grpSp>
        <p:nvGrpSpPr>
          <p:cNvPr id="8" name="组合 7">
            <a:extLst>
              <a:ext uri="{FF2B5EF4-FFF2-40B4-BE49-F238E27FC236}">
                <a16:creationId xmlns:a16="http://schemas.microsoft.com/office/drawing/2014/main" id="{3FC71E7D-B04E-4ACD-B490-DFC6C55961C3}"/>
              </a:ext>
            </a:extLst>
          </p:cNvPr>
          <p:cNvGrpSpPr/>
          <p:nvPr/>
        </p:nvGrpSpPr>
        <p:grpSpPr>
          <a:xfrm>
            <a:off x="701824" y="3795886"/>
            <a:ext cx="6534472" cy="895554"/>
            <a:chOff x="5813482" y="1421168"/>
            <a:chExt cx="2678520" cy="1314146"/>
          </a:xfrm>
          <a:solidFill>
            <a:srgbClr val="FEFFBE"/>
          </a:solidFill>
        </p:grpSpPr>
        <p:sp>
          <p:nvSpPr>
            <p:cNvPr id="9" name="矩形 8">
              <a:extLst>
                <a:ext uri="{FF2B5EF4-FFF2-40B4-BE49-F238E27FC236}">
                  <a16:creationId xmlns:a16="http://schemas.microsoft.com/office/drawing/2014/main" id="{4BF2BDF7-8404-46AA-81F3-2FC5B751F30C}"/>
                </a:ext>
              </a:extLst>
            </p:cNvPr>
            <p:cNvSpPr/>
            <p:nvPr/>
          </p:nvSpPr>
          <p:spPr>
            <a:xfrm>
              <a:off x="5813482" y="1421168"/>
              <a:ext cx="2678520" cy="1314146"/>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109111E9-ED5B-48F4-9FD6-CF995E1A940D}"/>
                </a:ext>
              </a:extLst>
            </p:cNvPr>
            <p:cNvSpPr txBox="1"/>
            <p:nvPr/>
          </p:nvSpPr>
          <p:spPr>
            <a:xfrm>
              <a:off x="5868547" y="1536279"/>
              <a:ext cx="2509809" cy="1083924"/>
            </a:xfrm>
            <a:prstGeom prst="rect">
              <a:avLst/>
            </a:prstGeom>
            <a:grpFill/>
          </p:spPr>
          <p:txBody>
            <a:bodyPr wrap="square" rtlCol="0">
              <a:spAutoFit/>
            </a:bodyPr>
            <a:lstStyle/>
            <a:p>
              <a:r>
                <a:rPr lang="zh-CN" altLang="en-US" sz="1400" dirty="0">
                  <a:solidFill>
                    <a:srgbClr val="005DA2"/>
                  </a:solidFill>
                  <a:latin typeface="微软雅黑" panose="020B0503020204020204" pitchFamily="34" charset="-122"/>
                  <a:ea typeface="微软雅黑" panose="020B0503020204020204" pitchFamily="34" charset="-122"/>
                </a:rPr>
                <a:t>最佳实践</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p>
            <a:p>
              <a:pPr marL="342900" indent="-342900">
                <a:buAutoNum type="arabicPeriod"/>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尽量避免使用</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内置的类型，而采用</a:t>
              </a:r>
              <a:r>
                <a:rPr lang="en-US" altLang="zh-CN" sz="1400" dirty="0" err="1">
                  <a:solidFill>
                    <a:schemeClr val="tx1">
                      <a:lumMod val="75000"/>
                      <a:lumOff val="25000"/>
                    </a:schemeClr>
                  </a:solidFill>
                  <a:latin typeface="微软雅黑" panose="020B0503020204020204" pitchFamily="34" charset="-122"/>
                  <a:ea typeface="微软雅黑" panose="020B0503020204020204" pitchFamily="34" charset="-122"/>
                </a:rPr>
                <a:t>cstdint</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dirty="0" err="1">
                  <a:solidFill>
                    <a:schemeClr val="tx1">
                      <a:lumMod val="75000"/>
                      <a:lumOff val="25000"/>
                    </a:schemeClr>
                  </a:solidFill>
                  <a:latin typeface="微软雅黑" panose="020B0503020204020204" pitchFamily="34" charset="-122"/>
                  <a:ea typeface="微软雅黑" panose="020B0503020204020204" pitchFamily="34" charset="-122"/>
                </a:rPr>
                <a:t>stdint.h</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库中的相应类型</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42900" indent="-342900">
                <a:buAutoNum type="arabicPeriod"/>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根据业务场景选择合适的整型类型，避免运算发生类型溢出</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pic>
        <p:nvPicPr>
          <p:cNvPr id="3" name="图片 2" descr="图示&#10;&#10;描述已自动生成">
            <a:extLst>
              <a:ext uri="{FF2B5EF4-FFF2-40B4-BE49-F238E27FC236}">
                <a16:creationId xmlns:a16="http://schemas.microsoft.com/office/drawing/2014/main" id="{3CDF431D-2EB5-CA44-9932-642DA493A58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772" t="1400" r="13980"/>
          <a:stretch/>
        </p:blipFill>
        <p:spPr>
          <a:xfrm>
            <a:off x="7425311" y="1059582"/>
            <a:ext cx="1489961" cy="2914923"/>
          </a:xfrm>
          <a:prstGeom prst="rect">
            <a:avLst/>
          </a:prstGeom>
        </p:spPr>
      </p:pic>
      <p:grpSp>
        <p:nvGrpSpPr>
          <p:cNvPr id="2" name="组合 1">
            <a:extLst>
              <a:ext uri="{FF2B5EF4-FFF2-40B4-BE49-F238E27FC236}">
                <a16:creationId xmlns:a16="http://schemas.microsoft.com/office/drawing/2014/main" id="{2EFDB54B-4D03-D0CE-2BDF-57576589927F}"/>
              </a:ext>
            </a:extLst>
          </p:cNvPr>
          <p:cNvGrpSpPr/>
          <p:nvPr/>
        </p:nvGrpSpPr>
        <p:grpSpPr>
          <a:xfrm>
            <a:off x="6736776" y="53343"/>
            <a:ext cx="2178496" cy="895554"/>
            <a:chOff x="5813482" y="1421168"/>
            <a:chExt cx="2808312" cy="1314146"/>
          </a:xfrm>
          <a:solidFill>
            <a:srgbClr val="FEFFBE"/>
          </a:solidFill>
        </p:grpSpPr>
        <p:sp>
          <p:nvSpPr>
            <p:cNvPr id="4" name="矩形 3">
              <a:extLst>
                <a:ext uri="{FF2B5EF4-FFF2-40B4-BE49-F238E27FC236}">
                  <a16:creationId xmlns:a16="http://schemas.microsoft.com/office/drawing/2014/main" id="{76F6640F-67A2-FD2E-AD6F-FE3D92A50DBE}"/>
                </a:ext>
              </a:extLst>
            </p:cNvPr>
            <p:cNvSpPr/>
            <p:nvPr/>
          </p:nvSpPr>
          <p:spPr>
            <a:xfrm>
              <a:off x="5813482" y="1421168"/>
              <a:ext cx="2808312" cy="1314146"/>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B5B3958B-368C-7EEB-4E51-85AC3F0AB4C5}"/>
                </a:ext>
              </a:extLst>
            </p:cNvPr>
            <p:cNvSpPr txBox="1"/>
            <p:nvPr/>
          </p:nvSpPr>
          <p:spPr>
            <a:xfrm>
              <a:off x="5870126" y="1475472"/>
              <a:ext cx="2623455" cy="1083924"/>
            </a:xfrm>
            <a:prstGeom prst="rect">
              <a:avLst/>
            </a:prstGeom>
            <a:grpFill/>
          </p:spPr>
          <p:txBody>
            <a:bodyPr wrap="square" rtlCol="0">
              <a:spAutoFit/>
            </a:bodyPr>
            <a:lstStyle/>
            <a:p>
              <a:r>
                <a:rPr lang="zh-CN" altLang="en-US" sz="1400" dirty="0">
                  <a:solidFill>
                    <a:srgbClr val="005DA2"/>
                  </a:solidFill>
                  <a:latin typeface="微软雅黑" panose="020B0503020204020204" pitchFamily="34" charset="-122"/>
                  <a:ea typeface="微软雅黑" panose="020B0503020204020204" pitchFamily="34" charset="-122"/>
                </a:rPr>
                <a:t>知识点</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回忆一下</a:t>
              </a:r>
              <a:r>
                <a:rPr lang="zh-CN" altLang="en-US" sz="1400" dirty="0">
                  <a:solidFill>
                    <a:srgbClr val="C00000"/>
                  </a:solidFill>
                  <a:latin typeface="微软雅黑" panose="020B0503020204020204" pitchFamily="34" charset="-122"/>
                  <a:ea typeface="微软雅黑" panose="020B0503020204020204" pitchFamily="34" charset="-122"/>
                </a:rPr>
                <a:t>原码、反码、补码</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这几个知识点</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41636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48998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自定义类型</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A4D58AD2-49D3-4DC8-9E96-501D75B442F5}"/>
              </a:ext>
            </a:extLst>
          </p:cNvPr>
          <p:cNvSpPr txBox="1"/>
          <p:nvPr/>
        </p:nvSpPr>
        <p:spPr>
          <a:xfrm>
            <a:off x="701824" y="771550"/>
            <a:ext cx="7902624" cy="2951898"/>
          </a:xfrm>
          <a:prstGeom prst="rect">
            <a:avLst/>
          </a:prstGeom>
          <a:noFill/>
        </p:spPr>
        <p:txBody>
          <a:bodyPr wrap="square">
            <a:spAutoFit/>
          </a:bodyPr>
          <a:lstStyle/>
          <a:p>
            <a:pPr marL="285750" indent="-285750">
              <a:lnSpc>
                <a:spcPct val="150000"/>
              </a:lnSpc>
              <a:buFont typeface="Arial" panose="020B0604020202020204" pitchFamily="34" charset="0"/>
              <a:buChar char="•"/>
            </a:pPr>
            <a:r>
              <a:rPr kumimoji="1" lang="en-US" altLang="zh-CN" dirty="0">
                <a:solidFill>
                  <a:srgbClr val="005DA2"/>
                </a:solidFill>
                <a:latin typeface="微软雅黑" panose="020B0503020204020204" pitchFamily="34" charset="-122"/>
                <a:ea typeface="微软雅黑" panose="020B0503020204020204" pitchFamily="34" charset="-122"/>
              </a:rPr>
              <a:t>C++</a:t>
            </a:r>
            <a:r>
              <a:rPr kumimoji="1" lang="zh-CN" altLang="en-US" dirty="0">
                <a:solidFill>
                  <a:srgbClr val="005DA2"/>
                </a:solidFill>
                <a:latin typeface="微软雅黑" panose="020B0503020204020204" pitchFamily="34" charset="-122"/>
                <a:ea typeface="微软雅黑" panose="020B0503020204020204" pitchFamily="34" charset="-122"/>
              </a:rPr>
              <a:t>除支持基础类型及其衍生的复合类型外，还支持用户自定义类型</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自定义类型可以将不同类型的对象整合成一个整体，支持更复杂的操作</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自定义类型包含结构体</a:t>
            </a:r>
            <a:r>
              <a:rPr kumimoji="1" lang="en-US" altLang="zh-CN" dirty="0">
                <a:solidFill>
                  <a:srgbClr val="005DA2"/>
                </a:solidFill>
                <a:latin typeface="微软雅黑" panose="020B0503020204020204" pitchFamily="34" charset="-122"/>
                <a:ea typeface="微软雅黑" panose="020B0503020204020204" pitchFamily="34" charset="-122"/>
              </a:rPr>
              <a:t>struct</a:t>
            </a:r>
            <a:r>
              <a:rPr kumimoji="1" lang="zh-CN" altLang="en-US" dirty="0">
                <a:solidFill>
                  <a:srgbClr val="005DA2"/>
                </a:solidFill>
                <a:latin typeface="微软雅黑" panose="020B0503020204020204" pitchFamily="34" charset="-122"/>
                <a:ea typeface="微软雅黑" panose="020B0503020204020204" pitchFamily="34" charset="-122"/>
              </a:rPr>
              <a:t>、类</a:t>
            </a:r>
            <a:r>
              <a:rPr kumimoji="1" lang="en-US" altLang="zh-CN" dirty="0">
                <a:solidFill>
                  <a:srgbClr val="005DA2"/>
                </a:solidFill>
                <a:latin typeface="微软雅黑" panose="020B0503020204020204" pitchFamily="34" charset="-122"/>
                <a:ea typeface="微软雅黑" panose="020B0503020204020204" pitchFamily="34" charset="-122"/>
              </a:rPr>
              <a:t>class</a:t>
            </a:r>
            <a:r>
              <a:rPr kumimoji="1" lang="zh-CN" altLang="en-US" dirty="0">
                <a:solidFill>
                  <a:srgbClr val="005DA2"/>
                </a:solidFill>
                <a:latin typeface="微软雅黑" panose="020B0503020204020204" pitchFamily="34" charset="-122"/>
                <a:ea typeface="微软雅黑" panose="020B0503020204020204" pitchFamily="34" charset="-122"/>
              </a:rPr>
              <a:t>、共用体</a:t>
            </a:r>
            <a:r>
              <a:rPr kumimoji="1" lang="en-US" altLang="zh-CN" dirty="0">
                <a:solidFill>
                  <a:srgbClr val="005DA2"/>
                </a:solidFill>
                <a:latin typeface="微软雅黑" panose="020B0503020204020204" pitchFamily="34" charset="-122"/>
                <a:ea typeface="微软雅黑" panose="020B0503020204020204" pitchFamily="34" charset="-122"/>
              </a:rPr>
              <a:t>union</a:t>
            </a:r>
            <a:r>
              <a:rPr kumimoji="1" lang="zh-CN" altLang="en-US" dirty="0">
                <a:solidFill>
                  <a:srgbClr val="005DA2"/>
                </a:solidFill>
                <a:latin typeface="微软雅黑" panose="020B0503020204020204" pitchFamily="34" charset="-122"/>
                <a:ea typeface="微软雅黑" panose="020B0503020204020204" pitchFamily="34" charset="-122"/>
              </a:rPr>
              <a:t>以及创建符号常量的枚举</a:t>
            </a:r>
            <a:r>
              <a:rPr kumimoji="1" lang="en-US" altLang="zh-CN" dirty="0" err="1">
                <a:solidFill>
                  <a:srgbClr val="005DA2"/>
                </a:solidFill>
                <a:latin typeface="微软雅黑" panose="020B0503020204020204" pitchFamily="34" charset="-122"/>
                <a:ea typeface="微软雅黑" panose="020B0503020204020204" pitchFamily="34" charset="-122"/>
              </a:rPr>
              <a:t>enum</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自定义类型和基础类型一样，支持指针、引用、数组等复合操作，除枚举外其他自定义类型亦可包含这些复合类型</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通过合理的代码编写，可以使自定义类型支持基础类型一样的各类运算</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16319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48998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结构体（类）</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A4D58AD2-49D3-4DC8-9E96-501D75B442F5}"/>
              </a:ext>
            </a:extLst>
          </p:cNvPr>
          <p:cNvSpPr txBox="1"/>
          <p:nvPr/>
        </p:nvSpPr>
        <p:spPr>
          <a:xfrm>
            <a:off x="701824" y="771550"/>
            <a:ext cx="7902624" cy="1289905"/>
          </a:xfrm>
          <a:prstGeom prst="rect">
            <a:avLst/>
          </a:prstGeom>
          <a:noFill/>
        </p:spPr>
        <p:txBody>
          <a:bodyPr wrap="square">
            <a:spAutoFit/>
          </a:bodyPr>
          <a:lstStyle/>
          <a:p>
            <a:pPr marL="285750" indent="-285750">
              <a:lnSpc>
                <a:spcPct val="150000"/>
              </a:lnSpc>
              <a:buFont typeface="Arial" panose="020B0604020202020204" pitchFamily="34" charset="0"/>
              <a:buChar char="•"/>
            </a:pPr>
            <a:r>
              <a:rPr kumimoji="1" lang="en-US" altLang="zh-CN" dirty="0">
                <a:solidFill>
                  <a:srgbClr val="005DA2"/>
                </a:solidFill>
                <a:latin typeface="微软雅黑" panose="020B0503020204020204" pitchFamily="34" charset="-122"/>
                <a:ea typeface="微软雅黑" panose="020B0503020204020204" pitchFamily="34" charset="-122"/>
              </a:rPr>
              <a:t>C++</a:t>
            </a:r>
            <a:r>
              <a:rPr kumimoji="1" lang="zh-CN" altLang="en-US" dirty="0">
                <a:solidFill>
                  <a:srgbClr val="005DA2"/>
                </a:solidFill>
                <a:latin typeface="微软雅黑" panose="020B0503020204020204" pitchFamily="34" charset="-122"/>
                <a:ea typeface="微软雅黑" panose="020B0503020204020204" pitchFamily="34" charset="-122"/>
              </a:rPr>
              <a:t>中的</a:t>
            </a:r>
            <a:r>
              <a:rPr kumimoji="1" lang="zh-CN" altLang="en-US" dirty="0">
                <a:solidFill>
                  <a:srgbClr val="FF0000"/>
                </a:solidFill>
                <a:latin typeface="微软雅黑" panose="020B0503020204020204" pitchFamily="34" charset="-122"/>
                <a:ea typeface="微软雅黑" panose="020B0503020204020204" pitchFamily="34" charset="-122"/>
              </a:rPr>
              <a:t>结构体与类没有实质区别</a:t>
            </a:r>
            <a:r>
              <a:rPr kumimoji="1" lang="zh-CN" altLang="en-US" dirty="0">
                <a:solidFill>
                  <a:srgbClr val="005DA2"/>
                </a:solidFill>
                <a:latin typeface="微软雅黑" panose="020B0503020204020204" pitchFamily="34" charset="-122"/>
                <a:ea typeface="微软雅黑" panose="020B0503020204020204" pitchFamily="34" charset="-122"/>
              </a:rPr>
              <a:t>，两者唯一的差异是默认访问控制类型</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本讲讲述的结构体更类似</a:t>
            </a:r>
            <a:r>
              <a:rPr kumimoji="1" lang="en-US" altLang="zh-CN" dirty="0">
                <a:solidFill>
                  <a:srgbClr val="005DA2"/>
                </a:solidFill>
                <a:latin typeface="微软雅黑" panose="020B0503020204020204" pitchFamily="34" charset="-122"/>
                <a:ea typeface="微软雅黑" panose="020B0503020204020204" pitchFamily="34" charset="-122"/>
              </a:rPr>
              <a:t>C</a:t>
            </a:r>
            <a:r>
              <a:rPr kumimoji="1" lang="zh-CN" altLang="en-US" dirty="0">
                <a:solidFill>
                  <a:srgbClr val="005DA2"/>
                </a:solidFill>
                <a:latin typeface="微软雅黑" panose="020B0503020204020204" pitchFamily="34" charset="-122"/>
                <a:ea typeface="微软雅黑" panose="020B0503020204020204" pitchFamily="34" charset="-122"/>
              </a:rPr>
              <a:t>语言中的使用方式</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结构体的定义与使用</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BC02E424-9C47-ACCF-E40A-D35AF46392E8}"/>
              </a:ext>
            </a:extLst>
          </p:cNvPr>
          <p:cNvGrpSpPr/>
          <p:nvPr/>
        </p:nvGrpSpPr>
        <p:grpSpPr>
          <a:xfrm>
            <a:off x="899592" y="2205880"/>
            <a:ext cx="7344816" cy="2766693"/>
            <a:chOff x="5813482" y="1314834"/>
            <a:chExt cx="2808312" cy="5057504"/>
          </a:xfrm>
          <a:solidFill>
            <a:schemeClr val="accent2">
              <a:lumMod val="20000"/>
              <a:lumOff val="80000"/>
            </a:schemeClr>
          </a:solidFill>
        </p:grpSpPr>
        <p:sp>
          <p:nvSpPr>
            <p:cNvPr id="3" name="矩形 2">
              <a:extLst>
                <a:ext uri="{FF2B5EF4-FFF2-40B4-BE49-F238E27FC236}">
                  <a16:creationId xmlns:a16="http://schemas.microsoft.com/office/drawing/2014/main" id="{1A305E97-316F-0570-23BA-08767C91AC72}"/>
                </a:ext>
              </a:extLst>
            </p:cNvPr>
            <p:cNvSpPr/>
            <p:nvPr/>
          </p:nvSpPr>
          <p:spPr>
            <a:xfrm>
              <a:off x="5813482" y="1314834"/>
              <a:ext cx="2808312" cy="5057504"/>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a:extLst>
                <a:ext uri="{FF2B5EF4-FFF2-40B4-BE49-F238E27FC236}">
                  <a16:creationId xmlns:a16="http://schemas.microsoft.com/office/drawing/2014/main" id="{E7F9F1C7-256B-1498-69D2-D7F647316E88}"/>
                </a:ext>
              </a:extLst>
            </p:cNvPr>
            <p:cNvSpPr txBox="1"/>
            <p:nvPr/>
          </p:nvSpPr>
          <p:spPr>
            <a:xfrm>
              <a:off x="5860955" y="1435491"/>
              <a:ext cx="2713365" cy="4725960"/>
            </a:xfrm>
            <a:prstGeom prst="rect">
              <a:avLst/>
            </a:prstGeom>
            <a:grpFill/>
          </p:spPr>
          <p:txBody>
            <a:bodyPr wrap="square" rtlCol="0">
              <a:spAutoFit/>
            </a:bodyPr>
            <a:lstStyle/>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struct Player {		// </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关键字</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struct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，新定义的类型名称</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Player</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string name_;                    //</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包含的内容定义了结构体成员</a:t>
              </a:r>
              <a:endPar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string team_;</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int8_t height_;</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double weight_;</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分号标识结构体定义的结束</a:t>
              </a:r>
              <a:endPar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endPar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Player </a:t>
              </a:r>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yao</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 {“Yao”, “Rocket”, 226, 140.6};	// </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定义结构体并初始化</a:t>
              </a:r>
              <a:endPar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std::</a:t>
              </a:r>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&lt;&lt; yao.name_ &lt;&lt; ‘ ’ &lt;&lt; </a:t>
              </a:r>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yao.height</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_ &lt;&lt; std::</a:t>
              </a:r>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访问内部成员</a:t>
              </a:r>
              <a:endPar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4020476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48998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结构体（类）</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A4D58AD2-49D3-4DC8-9E96-501D75B442F5}"/>
              </a:ext>
            </a:extLst>
          </p:cNvPr>
          <p:cNvSpPr txBox="1"/>
          <p:nvPr/>
        </p:nvSpPr>
        <p:spPr>
          <a:xfrm>
            <a:off x="701824" y="771550"/>
            <a:ext cx="7902624" cy="3782895"/>
          </a:xfrm>
          <a:prstGeom prst="rect">
            <a:avLst/>
          </a:prstGeom>
          <a:noFill/>
        </p:spPr>
        <p:txBody>
          <a:bodyPr wrap="square">
            <a:spAutoFit/>
          </a:bodyPr>
          <a:lstStyle/>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结构体支持定义类型同时定义变量，甚至初始化变量</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endParaRPr kumimoji="1" lang="en-US" altLang="zh-CN" dirty="0">
              <a:solidFill>
                <a:srgbClr val="005DA2"/>
              </a:solidFill>
              <a:latin typeface="微软雅黑" panose="020B0503020204020204" pitchFamily="34" charset="-122"/>
              <a:ea typeface="微软雅黑" panose="020B0503020204020204" pitchFamily="34" charset="-122"/>
            </a:endParaRPr>
          </a:p>
          <a:p>
            <a:pPr>
              <a:lnSpc>
                <a:spcPct val="150000"/>
              </a:lnSpc>
            </a:pP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结构体初始化</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800100" lvl="1" indent="-342900">
              <a:lnSpc>
                <a:spcPct val="150000"/>
              </a:lnSpc>
              <a:buAutoNum type="arabicPeriod"/>
            </a:pPr>
            <a:r>
              <a:rPr kumimoji="1" lang="zh-CN" altLang="en-US" dirty="0">
                <a:solidFill>
                  <a:srgbClr val="005DA2"/>
                </a:solidFill>
                <a:latin typeface="微软雅黑" panose="020B0503020204020204" pitchFamily="34" charset="-122"/>
                <a:ea typeface="微软雅黑" panose="020B0503020204020204" pitchFamily="34" charset="-122"/>
              </a:rPr>
              <a:t>运算符</a:t>
            </a:r>
            <a:r>
              <a:rPr kumimoji="1" lang="en-US" altLang="zh-CN" dirty="0">
                <a:solidFill>
                  <a:srgbClr val="005DA2"/>
                </a:solidFill>
                <a:latin typeface="微软雅黑" panose="020B0503020204020204" pitchFamily="34" charset="-122"/>
                <a:ea typeface="微软雅黑" panose="020B0503020204020204" pitchFamily="34" charset="-122"/>
              </a:rPr>
              <a:t>=</a:t>
            </a:r>
            <a:r>
              <a:rPr kumimoji="1" lang="zh-CN" altLang="en-US" dirty="0">
                <a:solidFill>
                  <a:srgbClr val="005DA2"/>
                </a:solidFill>
                <a:latin typeface="微软雅黑" panose="020B0503020204020204" pitchFamily="34" charset="-122"/>
                <a:ea typeface="微软雅黑" panose="020B0503020204020204" pitchFamily="34" charset="-122"/>
              </a:rPr>
              <a:t>初始化</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800100" lvl="1" indent="-342900">
              <a:lnSpc>
                <a:spcPct val="150000"/>
              </a:lnSpc>
              <a:buAutoNum type="arabicPeriod"/>
            </a:pPr>
            <a:r>
              <a:rPr kumimoji="1" lang="zh-CN" altLang="en-US" dirty="0">
                <a:solidFill>
                  <a:srgbClr val="005DA2"/>
                </a:solidFill>
                <a:latin typeface="微软雅黑" panose="020B0503020204020204" pitchFamily="34" charset="-122"/>
                <a:ea typeface="微软雅黑" panose="020B0503020204020204" pitchFamily="34" charset="-122"/>
              </a:rPr>
              <a:t>列表初始化（</a:t>
            </a:r>
            <a:r>
              <a:rPr kumimoji="1" lang="en-US" altLang="zh-CN" dirty="0">
                <a:solidFill>
                  <a:srgbClr val="005DA2"/>
                </a:solidFill>
                <a:latin typeface="微软雅黑" panose="020B0503020204020204" pitchFamily="34" charset="-122"/>
                <a:ea typeface="微软雅黑" panose="020B0503020204020204" pitchFamily="34" charset="-122"/>
              </a:rPr>
              <a:t>C++11</a:t>
            </a:r>
            <a:r>
              <a:rPr kumimoji="1" lang="zh-CN" altLang="en-US" dirty="0">
                <a:solidFill>
                  <a:srgbClr val="005DA2"/>
                </a:solidFill>
                <a:latin typeface="微软雅黑" panose="020B0503020204020204" pitchFamily="34" charset="-122"/>
                <a:ea typeface="微软雅黑" panose="020B0503020204020204" pitchFamily="34" charset="-122"/>
              </a:rPr>
              <a:t>）</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800100" lvl="1" indent="-342900">
              <a:lnSpc>
                <a:spcPct val="150000"/>
              </a:lnSpc>
              <a:buAutoNum type="arabicPeriod"/>
            </a:pPr>
            <a:r>
              <a:rPr kumimoji="1" lang="zh-CN" altLang="en-US" dirty="0">
                <a:solidFill>
                  <a:srgbClr val="005DA2"/>
                </a:solidFill>
                <a:latin typeface="微软雅黑" panose="020B0503020204020204" pitchFamily="34" charset="-122"/>
                <a:ea typeface="微软雅黑" panose="020B0503020204020204" pitchFamily="34" charset="-122"/>
              </a:rPr>
              <a:t>运算符</a:t>
            </a:r>
            <a:r>
              <a:rPr kumimoji="1" lang="en-US" altLang="zh-CN" dirty="0">
                <a:solidFill>
                  <a:srgbClr val="005DA2"/>
                </a:solidFill>
                <a:latin typeface="微软雅黑" panose="020B0503020204020204" pitchFamily="34" charset="-122"/>
                <a:ea typeface="微软雅黑" panose="020B0503020204020204" pitchFamily="34" charset="-122"/>
              </a:rPr>
              <a:t>()</a:t>
            </a:r>
            <a:r>
              <a:rPr kumimoji="1" lang="zh-CN" altLang="en-US" dirty="0">
                <a:solidFill>
                  <a:srgbClr val="005DA2"/>
                </a:solidFill>
                <a:latin typeface="微软雅黑" panose="020B0503020204020204" pitchFamily="34" charset="-122"/>
                <a:ea typeface="微软雅黑" panose="020B0503020204020204" pitchFamily="34" charset="-122"/>
              </a:rPr>
              <a:t>初始化，暂不讲解</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BC02E424-9C47-ACCF-E40A-D35AF46392E8}"/>
              </a:ext>
            </a:extLst>
          </p:cNvPr>
          <p:cNvGrpSpPr/>
          <p:nvPr/>
        </p:nvGrpSpPr>
        <p:grpSpPr>
          <a:xfrm>
            <a:off x="899592" y="1387325"/>
            <a:ext cx="7344816" cy="1304849"/>
            <a:chOff x="5813482" y="1314834"/>
            <a:chExt cx="2808312" cy="4491344"/>
          </a:xfrm>
          <a:solidFill>
            <a:schemeClr val="accent2">
              <a:lumMod val="20000"/>
              <a:lumOff val="80000"/>
            </a:schemeClr>
          </a:solidFill>
        </p:grpSpPr>
        <p:sp>
          <p:nvSpPr>
            <p:cNvPr id="3" name="矩形 2">
              <a:extLst>
                <a:ext uri="{FF2B5EF4-FFF2-40B4-BE49-F238E27FC236}">
                  <a16:creationId xmlns:a16="http://schemas.microsoft.com/office/drawing/2014/main" id="{1A305E97-316F-0570-23BA-08767C91AC72}"/>
                </a:ext>
              </a:extLst>
            </p:cNvPr>
            <p:cNvSpPr/>
            <p:nvPr/>
          </p:nvSpPr>
          <p:spPr>
            <a:xfrm>
              <a:off x="5813482" y="1314834"/>
              <a:ext cx="2808312" cy="4491344"/>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a:extLst>
                <a:ext uri="{FF2B5EF4-FFF2-40B4-BE49-F238E27FC236}">
                  <a16:creationId xmlns:a16="http://schemas.microsoft.com/office/drawing/2014/main" id="{E7F9F1C7-256B-1498-69D2-D7F647316E88}"/>
                </a:ext>
              </a:extLst>
            </p:cNvPr>
            <p:cNvSpPr txBox="1"/>
            <p:nvPr/>
          </p:nvSpPr>
          <p:spPr>
            <a:xfrm>
              <a:off x="5860955" y="1435491"/>
              <a:ext cx="2713365" cy="4131582"/>
            </a:xfrm>
            <a:prstGeom prst="rect">
              <a:avLst/>
            </a:prstGeom>
            <a:grpFill/>
          </p:spPr>
          <p:txBody>
            <a:bodyPr wrap="square" rtlCol="0">
              <a:spAutoFit/>
            </a:bodyPr>
            <a:lstStyle/>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struct Score {        // </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定义</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Score</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类型，同时定义名为</a:t>
              </a:r>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cpp</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的变量并初始化</a:t>
              </a:r>
              <a:endPar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string class_;</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int8_t score_;</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cpp</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 {“cpp-class-2022-02”, 99};</a:t>
              </a:r>
            </a:p>
          </p:txBody>
        </p:sp>
      </p:grpSp>
      <p:grpSp>
        <p:nvGrpSpPr>
          <p:cNvPr id="5" name="组合 4">
            <a:extLst>
              <a:ext uri="{FF2B5EF4-FFF2-40B4-BE49-F238E27FC236}">
                <a16:creationId xmlns:a16="http://schemas.microsoft.com/office/drawing/2014/main" id="{C5175D64-9469-55D3-AAD3-CE25E3FDAA39}"/>
              </a:ext>
            </a:extLst>
          </p:cNvPr>
          <p:cNvGrpSpPr/>
          <p:nvPr/>
        </p:nvGrpSpPr>
        <p:grpSpPr>
          <a:xfrm>
            <a:off x="4499992" y="3314005"/>
            <a:ext cx="3880048" cy="1057945"/>
            <a:chOff x="5813482" y="1314828"/>
            <a:chExt cx="2808312" cy="6171592"/>
          </a:xfrm>
          <a:solidFill>
            <a:schemeClr val="accent2">
              <a:lumMod val="20000"/>
              <a:lumOff val="80000"/>
            </a:schemeClr>
          </a:solidFill>
        </p:grpSpPr>
        <p:sp>
          <p:nvSpPr>
            <p:cNvPr id="6" name="矩形 5">
              <a:extLst>
                <a:ext uri="{FF2B5EF4-FFF2-40B4-BE49-F238E27FC236}">
                  <a16:creationId xmlns:a16="http://schemas.microsoft.com/office/drawing/2014/main" id="{268ABD9E-AEE7-02B7-F3D0-ED9D618FB829}"/>
                </a:ext>
              </a:extLst>
            </p:cNvPr>
            <p:cNvSpPr/>
            <p:nvPr/>
          </p:nvSpPr>
          <p:spPr>
            <a:xfrm>
              <a:off x="5813482" y="1314828"/>
              <a:ext cx="2808312" cy="6171592"/>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8AAD6D0F-2F9D-4879-A67B-393804412B45}"/>
                </a:ext>
              </a:extLst>
            </p:cNvPr>
            <p:cNvSpPr txBox="1"/>
            <p:nvPr/>
          </p:nvSpPr>
          <p:spPr>
            <a:xfrm>
              <a:off x="5860955" y="1435490"/>
              <a:ext cx="2713365" cy="5386306"/>
            </a:xfrm>
            <a:prstGeom prst="rect">
              <a:avLst/>
            </a:prstGeom>
            <a:grpFill/>
          </p:spPr>
          <p:txBody>
            <a:bodyPr wrap="square" rtlCol="0">
              <a:spAutoFit/>
            </a:bodyPr>
            <a:lstStyle/>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Score </a:t>
              </a:r>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english</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 {“English”,</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61};</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Score computer {“Database”, 88};</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Score dummy {};	// </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所有成员置零</a:t>
              </a:r>
              <a:endPar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1273534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48998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结构体（类）</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A4D58AD2-49D3-4DC8-9E96-501D75B442F5}"/>
              </a:ext>
            </a:extLst>
          </p:cNvPr>
          <p:cNvSpPr txBox="1"/>
          <p:nvPr/>
        </p:nvSpPr>
        <p:spPr>
          <a:xfrm>
            <a:off x="701824" y="771550"/>
            <a:ext cx="7902624" cy="2951898"/>
          </a:xfrm>
          <a:prstGeom prst="rect">
            <a:avLst/>
          </a:prstGeom>
          <a:noFill/>
        </p:spPr>
        <p:txBody>
          <a:bodyPr wrap="square">
            <a:spAutoFit/>
          </a:bodyPr>
          <a:lstStyle/>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结构体的尺寸由成员尺寸、顺序和</a:t>
            </a:r>
            <a:r>
              <a:rPr kumimoji="1" lang="zh-CN" altLang="en-US" dirty="0">
                <a:solidFill>
                  <a:srgbClr val="FF0000"/>
                </a:solidFill>
                <a:latin typeface="微软雅黑" panose="020B0503020204020204" pitchFamily="34" charset="-122"/>
                <a:ea typeface="微软雅黑" panose="020B0503020204020204" pitchFamily="34" charset="-122"/>
              </a:rPr>
              <a:t>字节对齐方式</a:t>
            </a:r>
            <a:r>
              <a:rPr kumimoji="1" lang="zh-CN" altLang="en-US" dirty="0">
                <a:solidFill>
                  <a:srgbClr val="005DA2"/>
                </a:solidFill>
                <a:latin typeface="微软雅黑" panose="020B0503020204020204" pitchFamily="34" charset="-122"/>
                <a:ea typeface="微软雅黑" panose="020B0503020204020204" pitchFamily="34" charset="-122"/>
              </a:rPr>
              <a:t>决定</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默认情况下，编译器会根据单次内存读取大小进行字节对齐方式优化，提高数据读取效率，对于字节未对齐的部分将会进行</a:t>
            </a:r>
            <a:r>
              <a:rPr kumimoji="1" lang="zh-CN" altLang="en-US" dirty="0">
                <a:solidFill>
                  <a:srgbClr val="FF0000"/>
                </a:solidFill>
                <a:latin typeface="微软雅黑" panose="020B0503020204020204" pitchFamily="34" charset="-122"/>
                <a:ea typeface="微软雅黑" panose="020B0503020204020204" pitchFamily="34" charset="-122"/>
              </a:rPr>
              <a:t>字节补充</a:t>
            </a:r>
            <a:endParaRPr kumimoji="1" lang="en-US" altLang="zh-CN" dirty="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可使用预处理命令</a:t>
            </a:r>
            <a:r>
              <a:rPr kumimoji="1" lang="en-US" altLang="zh-CN" dirty="0">
                <a:solidFill>
                  <a:srgbClr val="FF0000"/>
                </a:solidFill>
                <a:latin typeface="微软雅黑" panose="020B0503020204020204" pitchFamily="34" charset="-122"/>
                <a:ea typeface="微软雅黑" panose="020B0503020204020204" pitchFamily="34" charset="-122"/>
              </a:rPr>
              <a:t>#pragma pack(n)</a:t>
            </a:r>
            <a:r>
              <a:rPr kumimoji="1" lang="zh-CN" altLang="en-US" dirty="0">
                <a:solidFill>
                  <a:srgbClr val="005DA2"/>
                </a:solidFill>
                <a:latin typeface="微软雅黑" panose="020B0503020204020204" pitchFamily="34" charset="-122"/>
                <a:ea typeface="微软雅黑" panose="020B0503020204020204" pitchFamily="34" charset="-122"/>
              </a:rPr>
              <a:t>指定对齐位数</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endParaRPr kumimoji="1" lang="en-US" altLang="zh-CN" dirty="0">
              <a:solidFill>
                <a:srgbClr val="005DA2"/>
              </a:solidFill>
              <a:latin typeface="微软雅黑" panose="020B0503020204020204" pitchFamily="34" charset="-122"/>
              <a:ea typeface="微软雅黑" panose="020B0503020204020204" pitchFamily="34" charset="-122"/>
            </a:endParaRPr>
          </a:p>
          <a:p>
            <a:pPr>
              <a:lnSpc>
                <a:spcPct val="150000"/>
              </a:lnSpc>
            </a:pPr>
            <a:endParaRPr kumimoji="1" lang="en-US" altLang="zh-CN" dirty="0">
              <a:solidFill>
                <a:srgbClr val="005DA2"/>
              </a:solidFill>
              <a:latin typeface="微软雅黑" panose="020B0503020204020204" pitchFamily="34" charset="-122"/>
              <a:ea typeface="微软雅黑" panose="020B0503020204020204" pitchFamily="34" charset="-122"/>
            </a:endParaRPr>
          </a:p>
          <a:p>
            <a:pPr>
              <a:lnSpc>
                <a:spcPct val="150000"/>
              </a:lnSpc>
            </a:pPr>
            <a:endParaRPr kumimoji="1" lang="en-US" altLang="zh-CN" dirty="0">
              <a:solidFill>
                <a:srgbClr val="005DA2"/>
              </a:solidFill>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BC02E424-9C47-ACCF-E40A-D35AF46392E8}"/>
              </a:ext>
            </a:extLst>
          </p:cNvPr>
          <p:cNvGrpSpPr/>
          <p:nvPr/>
        </p:nvGrpSpPr>
        <p:grpSpPr>
          <a:xfrm>
            <a:off x="701825" y="2643758"/>
            <a:ext cx="7740351" cy="1584176"/>
            <a:chOff x="5813482" y="1314834"/>
            <a:chExt cx="2801332" cy="5452798"/>
          </a:xfrm>
          <a:solidFill>
            <a:schemeClr val="accent2">
              <a:lumMod val="20000"/>
              <a:lumOff val="80000"/>
            </a:schemeClr>
          </a:solidFill>
        </p:grpSpPr>
        <p:sp>
          <p:nvSpPr>
            <p:cNvPr id="3" name="矩形 2">
              <a:extLst>
                <a:ext uri="{FF2B5EF4-FFF2-40B4-BE49-F238E27FC236}">
                  <a16:creationId xmlns:a16="http://schemas.microsoft.com/office/drawing/2014/main" id="{1A305E97-316F-0570-23BA-08767C91AC72}"/>
                </a:ext>
              </a:extLst>
            </p:cNvPr>
            <p:cNvSpPr/>
            <p:nvPr/>
          </p:nvSpPr>
          <p:spPr>
            <a:xfrm>
              <a:off x="5813482" y="1314834"/>
              <a:ext cx="2801332" cy="5452798"/>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a:extLst>
                <a:ext uri="{FF2B5EF4-FFF2-40B4-BE49-F238E27FC236}">
                  <a16:creationId xmlns:a16="http://schemas.microsoft.com/office/drawing/2014/main" id="{E7F9F1C7-256B-1498-69D2-D7F647316E88}"/>
                </a:ext>
              </a:extLst>
            </p:cNvPr>
            <p:cNvSpPr txBox="1"/>
            <p:nvPr/>
          </p:nvSpPr>
          <p:spPr>
            <a:xfrm>
              <a:off x="5860955" y="1435491"/>
              <a:ext cx="2713365" cy="5085023"/>
            </a:xfrm>
            <a:prstGeom prst="rect">
              <a:avLst/>
            </a:prstGeom>
            <a:grpFill/>
          </p:spPr>
          <p:txBody>
            <a:bodyPr wrap="square" rtlCol="0">
              <a:spAutoFit/>
            </a:bodyPr>
            <a:lstStyle/>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struct Data1 {		 struct Data2 {</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char a_;		       int a_;</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int b_;		       char b_;</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short c_;		       short c_;</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p>
          </p:txBody>
        </p:sp>
      </p:grpSp>
      <p:grpSp>
        <p:nvGrpSpPr>
          <p:cNvPr id="9" name="组合 8">
            <a:extLst>
              <a:ext uri="{FF2B5EF4-FFF2-40B4-BE49-F238E27FC236}">
                <a16:creationId xmlns:a16="http://schemas.microsoft.com/office/drawing/2014/main" id="{EAF32854-7D43-D5F1-4253-E82866B07D09}"/>
              </a:ext>
            </a:extLst>
          </p:cNvPr>
          <p:cNvGrpSpPr/>
          <p:nvPr/>
        </p:nvGrpSpPr>
        <p:grpSpPr>
          <a:xfrm>
            <a:off x="701824" y="4371950"/>
            <a:ext cx="7740351" cy="648072"/>
            <a:chOff x="5813482" y="1421168"/>
            <a:chExt cx="2808312" cy="1752194"/>
          </a:xfrm>
          <a:solidFill>
            <a:srgbClr val="FEFFBE"/>
          </a:solidFill>
        </p:grpSpPr>
        <p:sp>
          <p:nvSpPr>
            <p:cNvPr id="11" name="矩形 10">
              <a:extLst>
                <a:ext uri="{FF2B5EF4-FFF2-40B4-BE49-F238E27FC236}">
                  <a16:creationId xmlns:a16="http://schemas.microsoft.com/office/drawing/2014/main" id="{8395DFE4-0031-5494-3E09-076988611D92}"/>
                </a:ext>
              </a:extLst>
            </p:cNvPr>
            <p:cNvSpPr/>
            <p:nvPr/>
          </p:nvSpPr>
          <p:spPr>
            <a:xfrm>
              <a:off x="5813482" y="1421168"/>
              <a:ext cx="2808312" cy="1752194"/>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5A104529-9346-77B0-B7E5-6100C06E32BD}"/>
                </a:ext>
              </a:extLst>
            </p:cNvPr>
            <p:cNvSpPr txBox="1"/>
            <p:nvPr/>
          </p:nvSpPr>
          <p:spPr>
            <a:xfrm>
              <a:off x="5832584" y="1548342"/>
              <a:ext cx="2763621" cy="1060973"/>
            </a:xfrm>
            <a:prstGeom prst="rect">
              <a:avLst/>
            </a:prstGeom>
            <a:grpFill/>
          </p:spPr>
          <p:txBody>
            <a:bodyPr wrap="square" rtlCol="0">
              <a:spAutoFit/>
            </a:bodyPr>
            <a:lstStyle/>
            <a:p>
              <a:r>
                <a:rPr lang="zh-CN" altLang="en-US" sz="1400" dirty="0">
                  <a:solidFill>
                    <a:srgbClr val="005DA2"/>
                  </a:solidFill>
                  <a:latin typeface="微软雅黑" panose="020B0503020204020204" pitchFamily="34" charset="-122"/>
                  <a:ea typeface="微软雅黑" panose="020B0503020204020204" pitchFamily="34" charset="-122"/>
                </a:rPr>
                <a:t>实践</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在自己的电脑上输出上述两种结构体的大小，试解释原因。如何调整可令两种类型大小相同？</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887734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48998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共用体</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A4D58AD2-49D3-4DC8-9E96-501D75B442F5}"/>
              </a:ext>
            </a:extLst>
          </p:cNvPr>
          <p:cNvSpPr txBox="1"/>
          <p:nvPr/>
        </p:nvSpPr>
        <p:spPr>
          <a:xfrm>
            <a:off x="701824" y="771550"/>
            <a:ext cx="7902624" cy="874407"/>
          </a:xfrm>
          <a:prstGeom prst="rect">
            <a:avLst/>
          </a:prstGeom>
          <a:noFill/>
        </p:spPr>
        <p:txBody>
          <a:bodyPr wrap="square">
            <a:spAutoFit/>
          </a:bodyPr>
          <a:lstStyle/>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共用体</a:t>
            </a:r>
            <a:r>
              <a:rPr kumimoji="1" lang="en-US" altLang="zh-CN" dirty="0">
                <a:solidFill>
                  <a:srgbClr val="005DA2"/>
                </a:solidFill>
                <a:latin typeface="微软雅黑" panose="020B0503020204020204" pitchFamily="34" charset="-122"/>
                <a:ea typeface="微软雅黑" panose="020B0503020204020204" pitchFamily="34" charset="-122"/>
              </a:rPr>
              <a:t>union</a:t>
            </a:r>
            <a:r>
              <a:rPr kumimoji="1" lang="zh-CN" altLang="en-US" dirty="0">
                <a:solidFill>
                  <a:srgbClr val="005DA2"/>
                </a:solidFill>
                <a:latin typeface="微软雅黑" panose="020B0503020204020204" pitchFamily="34" charset="-122"/>
                <a:ea typeface="微软雅黑" panose="020B0503020204020204" pitchFamily="34" charset="-122"/>
              </a:rPr>
              <a:t>能够存储不同数据类型，但同一时刻只能存储其中一种类</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共用体常用于节省内存，一些业务场景也使用</a:t>
            </a:r>
            <a:r>
              <a:rPr kumimoji="1" lang="en-US" altLang="zh-CN" dirty="0">
                <a:solidFill>
                  <a:srgbClr val="005DA2"/>
                </a:solidFill>
                <a:latin typeface="微软雅黑" panose="020B0503020204020204" pitchFamily="34" charset="-122"/>
                <a:ea typeface="微软雅黑" panose="020B0503020204020204" pitchFamily="34" charset="-122"/>
              </a:rPr>
              <a:t>union</a:t>
            </a:r>
            <a:r>
              <a:rPr kumimoji="1" lang="zh-CN" altLang="en-US" dirty="0">
                <a:solidFill>
                  <a:srgbClr val="005DA2"/>
                </a:solidFill>
                <a:latin typeface="微软雅黑" panose="020B0503020204020204" pitchFamily="34" charset="-122"/>
                <a:ea typeface="微软雅黑" panose="020B0503020204020204" pitchFamily="34" charset="-122"/>
              </a:rPr>
              <a:t>进行优化</a:t>
            </a:r>
            <a:r>
              <a:rPr kumimoji="1" lang="en-US" altLang="zh-CN" dirty="0">
                <a:solidFill>
                  <a:srgbClr val="005DA2"/>
                </a:solidFill>
                <a:latin typeface="微软雅黑" panose="020B0503020204020204" pitchFamily="34" charset="-122"/>
                <a:ea typeface="微软雅黑" panose="020B0503020204020204" pitchFamily="34" charset="-122"/>
              </a:rPr>
              <a:t>(</a:t>
            </a:r>
            <a:r>
              <a:rPr kumimoji="1" lang="zh-CN" altLang="en-US" dirty="0">
                <a:solidFill>
                  <a:srgbClr val="005DA2"/>
                </a:solidFill>
                <a:latin typeface="微软雅黑" panose="020B0503020204020204" pitchFamily="34" charset="-122"/>
                <a:ea typeface="微软雅黑" panose="020B0503020204020204" pitchFamily="34" charset="-122"/>
              </a:rPr>
              <a:t>*如</a:t>
            </a:r>
            <a:r>
              <a:rPr kumimoji="1" lang="en-US" altLang="zh-CN" dirty="0" err="1">
                <a:solidFill>
                  <a:srgbClr val="005DA2"/>
                </a:solidFill>
                <a:latin typeface="微软雅黑" panose="020B0503020204020204" pitchFamily="34" charset="-122"/>
                <a:ea typeface="微软雅黑" panose="020B0503020204020204" pitchFamily="34" charset="-122"/>
              </a:rPr>
              <a:t>fbstring</a:t>
            </a:r>
            <a:r>
              <a:rPr kumimoji="1" lang="en-US" altLang="zh-CN" dirty="0">
                <a:solidFill>
                  <a:srgbClr val="005DA2"/>
                </a:solidFill>
                <a:latin typeface="微软雅黑" panose="020B0503020204020204" pitchFamily="34" charset="-122"/>
                <a:ea typeface="微软雅黑" panose="020B0503020204020204" pitchFamily="34" charset="-122"/>
              </a:rPr>
              <a:t>)</a:t>
            </a:r>
          </a:p>
        </p:txBody>
      </p:sp>
      <p:grpSp>
        <p:nvGrpSpPr>
          <p:cNvPr id="2" name="组合 1">
            <a:extLst>
              <a:ext uri="{FF2B5EF4-FFF2-40B4-BE49-F238E27FC236}">
                <a16:creationId xmlns:a16="http://schemas.microsoft.com/office/drawing/2014/main" id="{B0CA0255-6695-9ADF-35D5-6E4FC05BEE0F}"/>
              </a:ext>
            </a:extLst>
          </p:cNvPr>
          <p:cNvGrpSpPr/>
          <p:nvPr/>
        </p:nvGrpSpPr>
        <p:grpSpPr>
          <a:xfrm>
            <a:off x="899592" y="1645957"/>
            <a:ext cx="7344816" cy="2766693"/>
            <a:chOff x="5813482" y="1314834"/>
            <a:chExt cx="2808312" cy="5057504"/>
          </a:xfrm>
          <a:solidFill>
            <a:schemeClr val="accent2">
              <a:lumMod val="20000"/>
              <a:lumOff val="80000"/>
            </a:schemeClr>
          </a:solidFill>
        </p:grpSpPr>
        <p:sp>
          <p:nvSpPr>
            <p:cNvPr id="3" name="矩形 2">
              <a:extLst>
                <a:ext uri="{FF2B5EF4-FFF2-40B4-BE49-F238E27FC236}">
                  <a16:creationId xmlns:a16="http://schemas.microsoft.com/office/drawing/2014/main" id="{E8D834BC-0986-0EAA-1104-2311DD09C380}"/>
                </a:ext>
              </a:extLst>
            </p:cNvPr>
            <p:cNvSpPr/>
            <p:nvPr/>
          </p:nvSpPr>
          <p:spPr>
            <a:xfrm>
              <a:off x="5813482" y="1314834"/>
              <a:ext cx="2808312" cy="5057504"/>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a:extLst>
                <a:ext uri="{FF2B5EF4-FFF2-40B4-BE49-F238E27FC236}">
                  <a16:creationId xmlns:a16="http://schemas.microsoft.com/office/drawing/2014/main" id="{E72C81B9-225C-392E-3570-ACFDD6262553}"/>
                </a:ext>
              </a:extLst>
            </p:cNvPr>
            <p:cNvSpPr txBox="1"/>
            <p:nvPr/>
          </p:nvSpPr>
          <p:spPr>
            <a:xfrm>
              <a:off x="5860955" y="1435491"/>
              <a:ext cx="2713365" cy="4725960"/>
            </a:xfrm>
            <a:prstGeom prst="rect">
              <a:avLst/>
            </a:prstGeom>
            <a:grpFill/>
          </p:spPr>
          <p:txBody>
            <a:bodyPr wrap="square" rtlCol="0">
              <a:spAutoFit/>
            </a:bodyPr>
            <a:lstStyle/>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union Demo {		// </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关键字</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union</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，定义方式与结构体一致</a:t>
              </a:r>
              <a:endPar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int </a:t>
              </a:r>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intValue</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_;</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char </a:t>
              </a:r>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charValue</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_;</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double </a:t>
              </a:r>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doubleValue</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_;</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分号标识</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union</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定义的结束</a:t>
              </a:r>
              <a:endPar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std::</a:t>
              </a:r>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&lt;&lt; “Size of union Demo is: ” &lt;&lt; </a:t>
              </a:r>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sizeof</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(Demo) &lt;&lt; ‘ ’;</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Demo value {16};</a:t>
              </a:r>
            </a:p>
            <a:p>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value.charValue</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_ = ‘a’;</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std::</a:t>
              </a:r>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&lt;&lt; </a:t>
              </a:r>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value.intValue</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_ &lt;&lt; std::</a:t>
              </a:r>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p>
          </p:txBody>
        </p:sp>
      </p:grpSp>
      <p:grpSp>
        <p:nvGrpSpPr>
          <p:cNvPr id="5" name="组合 4">
            <a:extLst>
              <a:ext uri="{FF2B5EF4-FFF2-40B4-BE49-F238E27FC236}">
                <a16:creationId xmlns:a16="http://schemas.microsoft.com/office/drawing/2014/main" id="{98B3CEFE-EFAE-8256-985B-65829E6270A7}"/>
              </a:ext>
            </a:extLst>
          </p:cNvPr>
          <p:cNvGrpSpPr/>
          <p:nvPr/>
        </p:nvGrpSpPr>
        <p:grpSpPr>
          <a:xfrm>
            <a:off x="899590" y="4509716"/>
            <a:ext cx="7344816" cy="520586"/>
            <a:chOff x="5813482" y="931883"/>
            <a:chExt cx="2808312" cy="3192113"/>
          </a:xfrm>
          <a:solidFill>
            <a:schemeClr val="tx1">
              <a:lumMod val="85000"/>
              <a:lumOff val="15000"/>
            </a:schemeClr>
          </a:solidFill>
        </p:grpSpPr>
        <p:sp>
          <p:nvSpPr>
            <p:cNvPr id="6" name="矩形 5">
              <a:extLst>
                <a:ext uri="{FF2B5EF4-FFF2-40B4-BE49-F238E27FC236}">
                  <a16:creationId xmlns:a16="http://schemas.microsoft.com/office/drawing/2014/main" id="{8FE755DE-6C72-B07E-0B50-4336CAEEDC61}"/>
                </a:ext>
              </a:extLst>
            </p:cNvPr>
            <p:cNvSpPr/>
            <p:nvPr/>
          </p:nvSpPr>
          <p:spPr>
            <a:xfrm>
              <a:off x="5813482" y="931883"/>
              <a:ext cx="2808312" cy="3192113"/>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D6BF4E44-3F33-1ADA-CBAA-739A30A13D08}"/>
                </a:ext>
              </a:extLst>
            </p:cNvPr>
            <p:cNvSpPr txBox="1"/>
            <p:nvPr/>
          </p:nvSpPr>
          <p:spPr>
            <a:xfrm>
              <a:off x="5860955" y="1435491"/>
              <a:ext cx="2713365" cy="2264658"/>
            </a:xfrm>
            <a:prstGeom prst="rect">
              <a:avLst/>
            </a:prstGeom>
            <a:grpFill/>
          </p:spPr>
          <p:txBody>
            <a:bodyPr wrap="square" rtlCol="0">
              <a:spAutoFit/>
            </a:bodyPr>
            <a:lstStyle/>
            <a:p>
              <a:r>
                <a:rPr lang="en-US" altLang="zh-CN" dirty="0">
                  <a:solidFill>
                    <a:schemeClr val="bg1">
                      <a:lumMod val="85000"/>
                    </a:schemeClr>
                  </a:solidFill>
                  <a:latin typeface="Times New Roman" panose="02020603050405020304" pitchFamily="18" charset="0"/>
                  <a:ea typeface="微软雅黑" panose="020B0503020204020204" pitchFamily="34" charset="-122"/>
                  <a:cs typeface="Times New Roman" panose="02020603050405020304" pitchFamily="18" charset="0"/>
                </a:rPr>
                <a:t>$&gt;8 97</a:t>
              </a:r>
            </a:p>
          </p:txBody>
        </p:sp>
      </p:grpSp>
    </p:spTree>
    <p:extLst>
      <p:ext uri="{BB962C8B-B14F-4D97-AF65-F5344CB8AC3E}">
        <p14:creationId xmlns:p14="http://schemas.microsoft.com/office/powerpoint/2010/main" val="1207260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48998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结构体</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共用体的作用</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A4D58AD2-49D3-4DC8-9E96-501D75B442F5}"/>
              </a:ext>
            </a:extLst>
          </p:cNvPr>
          <p:cNvSpPr txBox="1"/>
          <p:nvPr/>
        </p:nvSpPr>
        <p:spPr>
          <a:xfrm>
            <a:off x="701824" y="771550"/>
            <a:ext cx="7902624" cy="874407"/>
          </a:xfrm>
          <a:prstGeom prst="rect">
            <a:avLst/>
          </a:prstGeom>
          <a:noFill/>
        </p:spPr>
        <p:txBody>
          <a:bodyPr wrap="square">
            <a:spAutoFit/>
          </a:bodyPr>
          <a:lstStyle/>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存储传输结构化数据</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结构化参数传递</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pic>
        <p:nvPicPr>
          <p:cNvPr id="1026" name="Picture 2" descr="How to Use Google's Protocol Buffers in Python">
            <a:extLst>
              <a:ext uri="{FF2B5EF4-FFF2-40B4-BE49-F238E27FC236}">
                <a16:creationId xmlns:a16="http://schemas.microsoft.com/office/drawing/2014/main" id="{699B43CD-4DB5-A0CE-8FAB-84802E8A58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2686" y="2283718"/>
            <a:ext cx="4660900"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46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48998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枚举</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A4D58AD2-49D3-4DC8-9E96-501D75B442F5}"/>
              </a:ext>
            </a:extLst>
          </p:cNvPr>
          <p:cNvSpPr txBox="1"/>
          <p:nvPr/>
        </p:nvSpPr>
        <p:spPr>
          <a:xfrm>
            <a:off x="701824" y="771550"/>
            <a:ext cx="7902624" cy="1289905"/>
          </a:xfrm>
          <a:prstGeom prst="rect">
            <a:avLst/>
          </a:prstGeom>
          <a:noFill/>
        </p:spPr>
        <p:txBody>
          <a:bodyPr wrap="square">
            <a:spAutoFit/>
          </a:bodyPr>
          <a:lstStyle/>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枚举</a:t>
            </a:r>
            <a:r>
              <a:rPr kumimoji="1" lang="en-US" altLang="zh-CN" dirty="0" err="1">
                <a:solidFill>
                  <a:srgbClr val="005DA2"/>
                </a:solidFill>
                <a:latin typeface="微软雅黑" panose="020B0503020204020204" pitchFamily="34" charset="-122"/>
                <a:ea typeface="微软雅黑" panose="020B0503020204020204" pitchFamily="34" charset="-122"/>
              </a:rPr>
              <a:t>enum</a:t>
            </a:r>
            <a:r>
              <a:rPr kumimoji="1" lang="zh-CN" altLang="en-US" dirty="0">
                <a:solidFill>
                  <a:srgbClr val="005DA2"/>
                </a:solidFill>
                <a:latin typeface="微软雅黑" panose="020B0503020204020204" pitchFamily="34" charset="-122"/>
                <a:ea typeface="微软雅黑" panose="020B0503020204020204" pitchFamily="34" charset="-122"/>
              </a:rPr>
              <a:t>提供了一种定义符号常量的方式</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枚举量是整型，默认从</a:t>
            </a:r>
            <a:r>
              <a:rPr kumimoji="1" lang="en-US" altLang="zh-CN" dirty="0">
                <a:solidFill>
                  <a:srgbClr val="005DA2"/>
                </a:solidFill>
                <a:latin typeface="微软雅黑" panose="020B0503020204020204" pitchFamily="34" charset="-122"/>
                <a:ea typeface="微软雅黑" panose="020B0503020204020204" pitchFamily="34" charset="-122"/>
              </a:rPr>
              <a:t>0</a:t>
            </a:r>
            <a:r>
              <a:rPr kumimoji="1" lang="zh-CN" altLang="en-US" dirty="0">
                <a:solidFill>
                  <a:srgbClr val="005DA2"/>
                </a:solidFill>
                <a:latin typeface="微软雅黑" panose="020B0503020204020204" pitchFamily="34" charset="-122"/>
                <a:ea typeface="微软雅黑" panose="020B0503020204020204" pitchFamily="34" charset="-122"/>
              </a:rPr>
              <a:t>开始自增，除非人为设定</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枚举量只支持赋值运算，不支持算术运算</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E2BD7A87-37F1-00A7-01B1-0DB8756C0947}"/>
              </a:ext>
            </a:extLst>
          </p:cNvPr>
          <p:cNvGrpSpPr/>
          <p:nvPr/>
        </p:nvGrpSpPr>
        <p:grpSpPr>
          <a:xfrm>
            <a:off x="683568" y="2253329"/>
            <a:ext cx="7776864" cy="2452502"/>
            <a:chOff x="5813482" y="1314834"/>
            <a:chExt cx="2801332" cy="8441612"/>
          </a:xfrm>
          <a:solidFill>
            <a:schemeClr val="accent2">
              <a:lumMod val="20000"/>
              <a:lumOff val="80000"/>
            </a:schemeClr>
          </a:solidFill>
        </p:grpSpPr>
        <p:sp>
          <p:nvSpPr>
            <p:cNvPr id="3" name="矩形 2">
              <a:extLst>
                <a:ext uri="{FF2B5EF4-FFF2-40B4-BE49-F238E27FC236}">
                  <a16:creationId xmlns:a16="http://schemas.microsoft.com/office/drawing/2014/main" id="{20C41D80-BEB9-0FBA-82E2-F135B1AEFAD1}"/>
                </a:ext>
              </a:extLst>
            </p:cNvPr>
            <p:cNvSpPr/>
            <p:nvPr/>
          </p:nvSpPr>
          <p:spPr>
            <a:xfrm>
              <a:off x="5813482" y="1314834"/>
              <a:ext cx="2801332" cy="8441612"/>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a:extLst>
                <a:ext uri="{FF2B5EF4-FFF2-40B4-BE49-F238E27FC236}">
                  <a16:creationId xmlns:a16="http://schemas.microsoft.com/office/drawing/2014/main" id="{B3250DB1-8D30-21FF-174F-452FF0C2C131}"/>
                </a:ext>
              </a:extLst>
            </p:cNvPr>
            <p:cNvSpPr txBox="1"/>
            <p:nvPr/>
          </p:nvSpPr>
          <p:spPr>
            <a:xfrm>
              <a:off x="5860955" y="1435491"/>
              <a:ext cx="2727921" cy="7915286"/>
            </a:xfrm>
            <a:prstGeom prst="rect">
              <a:avLst/>
            </a:prstGeom>
            <a:grpFill/>
          </p:spPr>
          <p:txBody>
            <a:bodyPr wrap="square" rtlCol="0">
              <a:spAutoFit/>
            </a:bodyPr>
            <a:lstStyle/>
            <a:p>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enum</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Day {       // </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定义枚举类型</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Day</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MONDAY, TUESDAY, WEDNESDAY, THURSDAY, FRIDAY,</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SATURDAY = 233, SUNDAY</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p>
            <a:p>
              <a:endPar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Day </a:t>
              </a:r>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day</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 SUNDAY;</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std::</a:t>
              </a:r>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&lt;&lt; “Int value of </a:t>
              </a:r>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enum</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TUESDAY is: ” &lt;&lt; TUESDAY &lt;&lt; std::</a:t>
              </a:r>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std::</a:t>
              </a:r>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&lt;&lt; “Int value of </a:t>
              </a:r>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enum</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SUNDAY is: ” &lt;&lt; day &lt;&lt; std::</a:t>
              </a:r>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p>
          </p:txBody>
        </p:sp>
      </p:grpSp>
    </p:spTree>
    <p:extLst>
      <p:ext uri="{BB962C8B-B14F-4D97-AF65-F5344CB8AC3E}">
        <p14:creationId xmlns:p14="http://schemas.microsoft.com/office/powerpoint/2010/main" val="254399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48998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const</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关键字</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A4D58AD2-49D3-4DC8-9E96-501D75B442F5}"/>
              </a:ext>
            </a:extLst>
          </p:cNvPr>
          <p:cNvSpPr txBox="1"/>
          <p:nvPr/>
        </p:nvSpPr>
        <p:spPr>
          <a:xfrm>
            <a:off x="701824" y="771550"/>
            <a:ext cx="7902624" cy="1289905"/>
          </a:xfrm>
          <a:prstGeom prst="rect">
            <a:avLst/>
          </a:prstGeom>
          <a:noFill/>
        </p:spPr>
        <p:txBody>
          <a:bodyPr wrap="square">
            <a:spAutoFit/>
          </a:bodyPr>
          <a:lstStyle/>
          <a:p>
            <a:pPr marL="285750" indent="-285750">
              <a:lnSpc>
                <a:spcPct val="150000"/>
              </a:lnSpc>
              <a:buFont typeface="Arial" panose="020B0604020202020204" pitchFamily="34" charset="0"/>
              <a:buChar char="•"/>
            </a:pPr>
            <a:r>
              <a:rPr kumimoji="1" lang="en-US" altLang="zh-CN" dirty="0">
                <a:solidFill>
                  <a:srgbClr val="005DA2"/>
                </a:solidFill>
                <a:latin typeface="微软雅黑" panose="020B0503020204020204" pitchFamily="34" charset="-122"/>
                <a:ea typeface="微软雅黑" panose="020B0503020204020204" pitchFamily="34" charset="-122"/>
              </a:rPr>
              <a:t>C++</a:t>
            </a:r>
            <a:r>
              <a:rPr kumimoji="1" lang="zh-CN" altLang="en-US" dirty="0">
                <a:solidFill>
                  <a:srgbClr val="005DA2"/>
                </a:solidFill>
                <a:latin typeface="微软雅黑" panose="020B0503020204020204" pitchFamily="34" charset="-122"/>
                <a:ea typeface="微软雅黑" panose="020B0503020204020204" pitchFamily="34" charset="-122"/>
              </a:rPr>
              <a:t>用</a:t>
            </a:r>
            <a:r>
              <a:rPr kumimoji="1" lang="en-US" altLang="zh-CN" dirty="0">
                <a:solidFill>
                  <a:srgbClr val="005DA2"/>
                </a:solidFill>
                <a:latin typeface="微软雅黑" panose="020B0503020204020204" pitchFamily="34" charset="-122"/>
                <a:ea typeface="微软雅黑" panose="020B0503020204020204" pitchFamily="34" charset="-122"/>
              </a:rPr>
              <a:t>const</a:t>
            </a:r>
            <a:r>
              <a:rPr kumimoji="1" lang="zh-CN" altLang="en-US" dirty="0">
                <a:solidFill>
                  <a:srgbClr val="005DA2"/>
                </a:solidFill>
                <a:latin typeface="微软雅黑" panose="020B0503020204020204" pitchFamily="34" charset="-122"/>
                <a:ea typeface="微软雅黑" panose="020B0503020204020204" pitchFamily="34" charset="-122"/>
              </a:rPr>
              <a:t>关键字描述不可修改的变量</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en-US" altLang="zh-CN" dirty="0">
                <a:solidFill>
                  <a:srgbClr val="005DA2"/>
                </a:solidFill>
                <a:latin typeface="微软雅黑" panose="020B0503020204020204" pitchFamily="34" charset="-122"/>
                <a:ea typeface="微软雅黑" panose="020B0503020204020204" pitchFamily="34" charset="-122"/>
              </a:rPr>
              <a:t>const</a:t>
            </a:r>
            <a:r>
              <a:rPr kumimoji="1" lang="zh-CN" altLang="en-US" dirty="0">
                <a:solidFill>
                  <a:srgbClr val="005DA2"/>
                </a:solidFill>
                <a:latin typeface="微软雅黑" panose="020B0503020204020204" pitchFamily="34" charset="-122"/>
                <a:ea typeface="微软雅黑" panose="020B0503020204020204" pitchFamily="34" charset="-122"/>
              </a:rPr>
              <a:t>修饰的变量必须在声明时初始化</a:t>
            </a:r>
          </a:p>
          <a:p>
            <a:pPr marL="285750" indent="-285750">
              <a:lnSpc>
                <a:spcPct val="150000"/>
              </a:lnSpc>
              <a:buFont typeface="Arial" panose="020B0604020202020204" pitchFamily="34" charset="0"/>
              <a:buChar char="•"/>
            </a:pPr>
            <a:r>
              <a:rPr kumimoji="1" lang="en-US" altLang="zh-CN" dirty="0">
                <a:solidFill>
                  <a:srgbClr val="005DA2"/>
                </a:solidFill>
                <a:latin typeface="微软雅黑" panose="020B0503020204020204" pitchFamily="34" charset="-122"/>
                <a:ea typeface="微软雅黑" panose="020B0503020204020204" pitchFamily="34" charset="-122"/>
              </a:rPr>
              <a:t>const</a:t>
            </a:r>
            <a:r>
              <a:rPr kumimoji="1" lang="zh-CN" altLang="en-US" dirty="0">
                <a:solidFill>
                  <a:srgbClr val="005DA2"/>
                </a:solidFill>
                <a:latin typeface="微软雅黑" panose="020B0503020204020204" pitchFamily="34" charset="-122"/>
                <a:ea typeface="微软雅黑" panose="020B0503020204020204" pitchFamily="34" charset="-122"/>
              </a:rPr>
              <a:t>修饰的变量如果被修改会编译报错</a:t>
            </a:r>
          </a:p>
        </p:txBody>
      </p:sp>
      <p:grpSp>
        <p:nvGrpSpPr>
          <p:cNvPr id="5" name="组合 4">
            <a:extLst>
              <a:ext uri="{FF2B5EF4-FFF2-40B4-BE49-F238E27FC236}">
                <a16:creationId xmlns:a16="http://schemas.microsoft.com/office/drawing/2014/main" id="{3B8DB6E4-3E5B-7F62-0197-4B83D40DC98B}"/>
              </a:ext>
            </a:extLst>
          </p:cNvPr>
          <p:cNvGrpSpPr/>
          <p:nvPr/>
        </p:nvGrpSpPr>
        <p:grpSpPr>
          <a:xfrm>
            <a:off x="699213" y="2715766"/>
            <a:ext cx="7272808" cy="1038501"/>
            <a:chOff x="5813482" y="1421164"/>
            <a:chExt cx="2808312" cy="2414981"/>
          </a:xfrm>
          <a:solidFill>
            <a:schemeClr val="accent2">
              <a:lumMod val="20000"/>
              <a:lumOff val="80000"/>
            </a:schemeClr>
          </a:solidFill>
        </p:grpSpPr>
        <p:sp>
          <p:nvSpPr>
            <p:cNvPr id="6" name="矩形 5">
              <a:extLst>
                <a:ext uri="{FF2B5EF4-FFF2-40B4-BE49-F238E27FC236}">
                  <a16:creationId xmlns:a16="http://schemas.microsoft.com/office/drawing/2014/main" id="{6F260129-7509-A6FB-33A7-96EC59524941}"/>
                </a:ext>
              </a:extLst>
            </p:cNvPr>
            <p:cNvSpPr/>
            <p:nvPr/>
          </p:nvSpPr>
          <p:spPr>
            <a:xfrm>
              <a:off x="5813482" y="1421164"/>
              <a:ext cx="2808312" cy="2414981"/>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B52A2C6F-D7C8-4CC8-6061-279D4D42C06D}"/>
                </a:ext>
              </a:extLst>
            </p:cNvPr>
            <p:cNvSpPr txBox="1"/>
            <p:nvPr/>
          </p:nvSpPr>
          <p:spPr>
            <a:xfrm>
              <a:off x="5860955" y="1506210"/>
              <a:ext cx="2713365" cy="2147157"/>
            </a:xfrm>
            <a:prstGeom prst="rect">
              <a:avLst/>
            </a:prstGeom>
            <a:grpFill/>
          </p:spPr>
          <p:txBody>
            <a:bodyPr wrap="square" rtlCol="0">
              <a:spAutoFit/>
            </a:bodyPr>
            <a:lstStyle/>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const int a = 1;		// </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正确</a:t>
              </a:r>
              <a:endPar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const int b;</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b = 1;			// </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错误</a:t>
              </a:r>
              <a:endPar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227078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48998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const</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关键字</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A4D58AD2-49D3-4DC8-9E96-501D75B442F5}"/>
              </a:ext>
            </a:extLst>
          </p:cNvPr>
          <p:cNvSpPr txBox="1"/>
          <p:nvPr/>
        </p:nvSpPr>
        <p:spPr>
          <a:xfrm>
            <a:off x="701824" y="771550"/>
            <a:ext cx="7902624" cy="458908"/>
          </a:xfrm>
          <a:prstGeom prst="rect">
            <a:avLst/>
          </a:prstGeom>
          <a:noFill/>
        </p:spPr>
        <p:txBody>
          <a:bodyPr wrap="square">
            <a:spAutoFit/>
          </a:bodyPr>
          <a:lstStyle/>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指针是变量，</a:t>
            </a:r>
            <a:r>
              <a:rPr kumimoji="1" lang="en-US" altLang="zh-CN" dirty="0">
                <a:solidFill>
                  <a:srgbClr val="005DA2"/>
                </a:solidFill>
                <a:latin typeface="微软雅黑" panose="020B0503020204020204" pitchFamily="34" charset="-122"/>
                <a:ea typeface="微软雅黑" panose="020B0503020204020204" pitchFamily="34" charset="-122"/>
              </a:rPr>
              <a:t>const</a:t>
            </a:r>
            <a:r>
              <a:rPr kumimoji="1" lang="zh-CN" altLang="en-US" dirty="0">
                <a:solidFill>
                  <a:srgbClr val="005DA2"/>
                </a:solidFill>
                <a:latin typeface="微软雅黑" panose="020B0503020204020204" pitchFamily="34" charset="-122"/>
                <a:ea typeface="微软雅黑" panose="020B0503020204020204" pitchFamily="34" charset="-122"/>
              </a:rPr>
              <a:t>关键字既可修饰指针变量，也可修饰指针指向的变量</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DB877A04-2730-5AD4-B4BF-EE8F161F9911}"/>
              </a:ext>
            </a:extLst>
          </p:cNvPr>
          <p:cNvGrpSpPr/>
          <p:nvPr/>
        </p:nvGrpSpPr>
        <p:grpSpPr>
          <a:xfrm>
            <a:off x="688271" y="1422332"/>
            <a:ext cx="7992888" cy="3243070"/>
            <a:chOff x="5818040" y="1281479"/>
            <a:chExt cx="2803754" cy="6063053"/>
          </a:xfrm>
          <a:solidFill>
            <a:schemeClr val="accent2">
              <a:lumMod val="20000"/>
              <a:lumOff val="80000"/>
            </a:schemeClr>
          </a:solidFill>
        </p:grpSpPr>
        <p:sp>
          <p:nvSpPr>
            <p:cNvPr id="3" name="矩形 2">
              <a:extLst>
                <a:ext uri="{FF2B5EF4-FFF2-40B4-BE49-F238E27FC236}">
                  <a16:creationId xmlns:a16="http://schemas.microsoft.com/office/drawing/2014/main" id="{E7A3C92F-3FCA-4C87-CAC2-2A96EB939EF1}"/>
                </a:ext>
              </a:extLst>
            </p:cNvPr>
            <p:cNvSpPr/>
            <p:nvPr/>
          </p:nvSpPr>
          <p:spPr>
            <a:xfrm>
              <a:off x="5818040" y="1281479"/>
              <a:ext cx="2803754" cy="6063053"/>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a:extLst>
                <a:ext uri="{FF2B5EF4-FFF2-40B4-BE49-F238E27FC236}">
                  <a16:creationId xmlns:a16="http://schemas.microsoft.com/office/drawing/2014/main" id="{2AE8E52A-DCAC-4C3C-9918-DBC21F99DDDE}"/>
                </a:ext>
              </a:extLst>
            </p:cNvPr>
            <p:cNvSpPr txBox="1"/>
            <p:nvPr/>
          </p:nvSpPr>
          <p:spPr>
            <a:xfrm>
              <a:off x="5860955" y="1435491"/>
              <a:ext cx="2713365" cy="5738666"/>
            </a:xfrm>
            <a:prstGeom prst="rect">
              <a:avLst/>
            </a:prstGeom>
            <a:grpFill/>
          </p:spPr>
          <p:txBody>
            <a:bodyPr wrap="square" rtlCol="0">
              <a:spAutoFit/>
            </a:bodyPr>
            <a:lstStyle/>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int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y</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2;</a:t>
              </a:r>
            </a:p>
            <a:p>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const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int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p1</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&amp;x;		//</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指向</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const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数据的指针</a:t>
              </a:r>
              <a:endPar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int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const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p2</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&amp;x;		//</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和上面等价</a:t>
              </a:r>
              <a:endPar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int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const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p3</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&amp;x;</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指针本身</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const</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const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int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const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p4</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&amp;x;	//</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指针和所指的内容都是</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const</a:t>
              </a:r>
            </a:p>
            <a:p>
              <a:r>
                <a:rPr lang="zh-CN" altLang="en-US"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p1</a:t>
              </a:r>
              <a:r>
                <a:rPr lang="zh-CN" altLang="en-US"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2;			//</a:t>
              </a:r>
              <a:r>
                <a:rPr lang="zh-CN" altLang="en-US"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错误</a:t>
              </a:r>
              <a:endParaRPr lang="en-US" altLang="zh-CN"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p1</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&amp;y;			//</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正确</a:t>
              </a:r>
              <a:endPar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p3</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2;			//</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正确</a:t>
              </a:r>
              <a:endPar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p3 = &amp;y;			// </a:t>
              </a:r>
              <a:r>
                <a:rPr lang="zh-CN" altLang="en-US"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错误</a:t>
              </a:r>
              <a:endParaRPr lang="en-US" altLang="zh-CN"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p4</a:t>
              </a:r>
              <a:r>
                <a:rPr lang="zh-CN" altLang="en-US"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2;			//</a:t>
              </a:r>
              <a:r>
                <a:rPr lang="zh-CN" altLang="en-US"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错误</a:t>
              </a:r>
              <a:endParaRPr lang="en-US" altLang="zh-CN"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p4</a:t>
              </a:r>
              <a:r>
                <a:rPr lang="zh-CN" altLang="en-US"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&amp;y;			//</a:t>
              </a:r>
              <a:r>
                <a:rPr lang="zh-CN" altLang="en-US"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错误</a:t>
              </a:r>
              <a:endParaRPr lang="en-US" altLang="zh-CN"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2133279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48998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运算符</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A4D58AD2-49D3-4DC8-9E96-501D75B442F5}"/>
              </a:ext>
            </a:extLst>
          </p:cNvPr>
          <p:cNvSpPr txBox="1"/>
          <p:nvPr/>
        </p:nvSpPr>
        <p:spPr>
          <a:xfrm>
            <a:off x="701824" y="771550"/>
            <a:ext cx="7902624" cy="2951898"/>
          </a:xfrm>
          <a:prstGeom prst="rect">
            <a:avLst/>
          </a:prstGeom>
          <a:noFill/>
        </p:spPr>
        <p:txBody>
          <a:bodyPr wrap="square">
            <a:spAutoFit/>
          </a:bodyPr>
          <a:lstStyle/>
          <a:p>
            <a:pPr marL="285750" indent="-285750">
              <a:lnSpc>
                <a:spcPct val="150000"/>
              </a:lnSpc>
              <a:buFont typeface="Arial" panose="020B0604020202020204" pitchFamily="34" charset="0"/>
              <a:buChar char="•"/>
            </a:pPr>
            <a:r>
              <a:rPr kumimoji="1" lang="en-US" altLang="zh-CN" dirty="0">
                <a:solidFill>
                  <a:srgbClr val="005DA2"/>
                </a:solidFill>
                <a:latin typeface="微软雅黑" panose="020B0503020204020204" pitchFamily="34" charset="-122"/>
                <a:ea typeface="微软雅黑" panose="020B0503020204020204" pitchFamily="34" charset="-122"/>
              </a:rPr>
              <a:t>C++</a:t>
            </a:r>
            <a:r>
              <a:rPr kumimoji="1" lang="zh-CN" altLang="en-US" dirty="0">
                <a:solidFill>
                  <a:srgbClr val="005DA2"/>
                </a:solidFill>
                <a:latin typeface="微软雅黑" panose="020B0503020204020204" pitchFamily="34" charset="-122"/>
                <a:ea typeface="微软雅黑" panose="020B0503020204020204" pitchFamily="34" charset="-122"/>
              </a:rPr>
              <a:t>支持丰富的运算符，运算符将一或多个运算对象组合，产生表达式</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按作用的运算对象个数，运算符可分为一元运算符（如取地址</a:t>
            </a:r>
            <a:r>
              <a:rPr kumimoji="1" lang="en-US" altLang="zh-CN" dirty="0">
                <a:solidFill>
                  <a:srgbClr val="005DA2"/>
                </a:solidFill>
                <a:latin typeface="微软雅黑" panose="020B0503020204020204" pitchFamily="34" charset="-122"/>
                <a:ea typeface="微软雅黑" panose="020B0503020204020204" pitchFamily="34" charset="-122"/>
              </a:rPr>
              <a:t>&amp;</a:t>
            </a:r>
            <a:r>
              <a:rPr kumimoji="1" lang="zh-CN" altLang="en-US" dirty="0">
                <a:solidFill>
                  <a:srgbClr val="005DA2"/>
                </a:solidFill>
                <a:latin typeface="微软雅黑" panose="020B0503020204020204" pitchFamily="34" charset="-122"/>
                <a:ea typeface="微软雅黑" panose="020B0503020204020204" pitchFamily="34" charset="-122"/>
              </a:rPr>
              <a:t>）、二元运算符（如相等运算符</a:t>
            </a:r>
            <a:r>
              <a:rPr kumimoji="1" lang="en-US" altLang="zh-CN" dirty="0">
                <a:solidFill>
                  <a:srgbClr val="005DA2"/>
                </a:solidFill>
                <a:latin typeface="微软雅黑" panose="020B0503020204020204" pitchFamily="34" charset="-122"/>
                <a:ea typeface="微软雅黑" panose="020B0503020204020204" pitchFamily="34" charset="-122"/>
              </a:rPr>
              <a:t>==</a:t>
            </a:r>
            <a:r>
              <a:rPr kumimoji="1" lang="zh-CN" altLang="en-US" dirty="0">
                <a:solidFill>
                  <a:srgbClr val="005DA2"/>
                </a:solidFill>
                <a:latin typeface="微软雅黑" panose="020B0503020204020204" pitchFamily="34" charset="-122"/>
                <a:ea typeface="微软雅黑" panose="020B0503020204020204" pitchFamily="34" charset="-122"/>
              </a:rPr>
              <a:t>）和三元运算符（</a:t>
            </a:r>
            <a:r>
              <a:rPr kumimoji="1" lang="en-US" altLang="zh-CN" dirty="0">
                <a:solidFill>
                  <a:srgbClr val="005DA2"/>
                </a:solidFill>
                <a:latin typeface="微软雅黑" panose="020B0503020204020204" pitchFamily="34" charset="-122"/>
                <a:ea typeface="微软雅黑" panose="020B0503020204020204" pitchFamily="34" charset="-122"/>
              </a:rPr>
              <a:t>?:</a:t>
            </a:r>
            <a:r>
              <a:rPr kumimoji="1" lang="zh-CN" altLang="en-US" dirty="0">
                <a:solidFill>
                  <a:srgbClr val="005DA2"/>
                </a:solidFill>
                <a:latin typeface="微软雅黑" panose="020B0503020204020204" pitchFamily="34" charset="-122"/>
                <a:ea typeface="微软雅黑" panose="020B0503020204020204" pitchFamily="34" charset="-122"/>
              </a:rPr>
              <a:t>），</a:t>
            </a:r>
            <a:r>
              <a:rPr kumimoji="1" lang="zh-CN" altLang="en-US" dirty="0">
                <a:solidFill>
                  <a:srgbClr val="FF0000"/>
                </a:solidFill>
                <a:latin typeface="微软雅黑" panose="020B0503020204020204" pitchFamily="34" charset="-122"/>
                <a:ea typeface="微软雅黑" panose="020B0503020204020204" pitchFamily="34" charset="-122"/>
              </a:rPr>
              <a:t>函数调用也是运算符</a:t>
            </a:r>
            <a:endParaRPr kumimoji="1" lang="en-US" altLang="zh-CN" dirty="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运算符支持重载，如符号*作为一元运算符表示解引用，作为二元运算符表示乘法运算。对于自定义类型，同样可以编码实现</a:t>
            </a:r>
            <a:r>
              <a:rPr kumimoji="1" lang="zh-CN" altLang="en-US" dirty="0">
                <a:solidFill>
                  <a:srgbClr val="FF0000"/>
                </a:solidFill>
                <a:latin typeface="微软雅黑" panose="020B0503020204020204" pitchFamily="34" charset="-122"/>
                <a:ea typeface="微软雅黑" panose="020B0503020204020204" pitchFamily="34" charset="-122"/>
              </a:rPr>
              <a:t>运算符重载</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对于多个运算符出现的复合表达式，根据</a:t>
            </a:r>
            <a:r>
              <a:rPr kumimoji="1" lang="zh-CN" altLang="en-US" dirty="0">
                <a:solidFill>
                  <a:srgbClr val="FF0000"/>
                </a:solidFill>
                <a:latin typeface="微软雅黑" panose="020B0503020204020204" pitchFamily="34" charset="-122"/>
                <a:ea typeface="微软雅黑" panose="020B0503020204020204" pitchFamily="34" charset="-122"/>
              </a:rPr>
              <a:t>优先级</a:t>
            </a:r>
            <a:r>
              <a:rPr kumimoji="1" lang="zh-CN" altLang="en-US" dirty="0">
                <a:solidFill>
                  <a:srgbClr val="005DA2"/>
                </a:solidFill>
                <a:latin typeface="微软雅黑" panose="020B0503020204020204" pitchFamily="34" charset="-122"/>
                <a:ea typeface="微软雅黑" panose="020B0503020204020204" pitchFamily="34" charset="-122"/>
              </a:rPr>
              <a:t>和</a:t>
            </a:r>
            <a:r>
              <a:rPr kumimoji="1" lang="zh-CN" altLang="en-US" dirty="0">
                <a:solidFill>
                  <a:srgbClr val="FF0000"/>
                </a:solidFill>
                <a:latin typeface="微软雅黑" panose="020B0503020204020204" pitchFamily="34" charset="-122"/>
                <a:ea typeface="微软雅黑" panose="020B0503020204020204" pitchFamily="34" charset="-122"/>
              </a:rPr>
              <a:t>结合律</a:t>
            </a:r>
            <a:r>
              <a:rPr kumimoji="1" lang="zh-CN" altLang="en-US" dirty="0">
                <a:solidFill>
                  <a:srgbClr val="005DA2"/>
                </a:solidFill>
                <a:latin typeface="微软雅黑" panose="020B0503020204020204" pitchFamily="34" charset="-122"/>
                <a:ea typeface="微软雅黑" panose="020B0503020204020204" pitchFamily="34" charset="-122"/>
              </a:rPr>
              <a:t>确定计算方式</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括号“</a:t>
            </a:r>
            <a:r>
              <a:rPr kumimoji="1" lang="en-US" altLang="zh-CN" dirty="0">
                <a:solidFill>
                  <a:srgbClr val="005DA2"/>
                </a:solidFill>
                <a:latin typeface="微软雅黑" panose="020B0503020204020204" pitchFamily="34" charset="-122"/>
                <a:ea typeface="微软雅黑" panose="020B0503020204020204" pitchFamily="34" charset="-122"/>
              </a:rPr>
              <a:t>()</a:t>
            </a:r>
            <a:r>
              <a:rPr kumimoji="1" lang="zh-CN" altLang="en-US" dirty="0">
                <a:solidFill>
                  <a:srgbClr val="005DA2"/>
                </a:solidFill>
                <a:latin typeface="微软雅黑" panose="020B0503020204020204" pitchFamily="34" charset="-122"/>
                <a:ea typeface="微软雅黑" panose="020B0503020204020204" pitchFamily="34" charset="-122"/>
              </a:rPr>
              <a:t>”无视优先级与结合律，优先计算括号内的运算</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D3C68C82-5CAE-1778-6CC6-3BA0E850828A}"/>
              </a:ext>
            </a:extLst>
          </p:cNvPr>
          <p:cNvGrpSpPr/>
          <p:nvPr/>
        </p:nvGrpSpPr>
        <p:grpSpPr>
          <a:xfrm>
            <a:off x="1124245" y="4107632"/>
            <a:ext cx="6895509" cy="624358"/>
            <a:chOff x="5813482" y="1421168"/>
            <a:chExt cx="2808312" cy="3104207"/>
          </a:xfrm>
          <a:solidFill>
            <a:srgbClr val="FEFFBE"/>
          </a:solidFill>
        </p:grpSpPr>
        <p:sp>
          <p:nvSpPr>
            <p:cNvPr id="6" name="矩形 5">
              <a:extLst>
                <a:ext uri="{FF2B5EF4-FFF2-40B4-BE49-F238E27FC236}">
                  <a16:creationId xmlns:a16="http://schemas.microsoft.com/office/drawing/2014/main" id="{42D378B8-FA85-362B-9DA1-A84522647F4B}"/>
                </a:ext>
              </a:extLst>
            </p:cNvPr>
            <p:cNvSpPr/>
            <p:nvPr/>
          </p:nvSpPr>
          <p:spPr>
            <a:xfrm>
              <a:off x="5813482" y="1421168"/>
              <a:ext cx="2808312" cy="3104207"/>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C4411021-9DF3-5F39-1848-5DE7E9D13BD5}"/>
                </a:ext>
              </a:extLst>
            </p:cNvPr>
            <p:cNvSpPr txBox="1"/>
            <p:nvPr/>
          </p:nvSpPr>
          <p:spPr>
            <a:xfrm>
              <a:off x="5870126" y="1475470"/>
              <a:ext cx="2623455" cy="2601366"/>
            </a:xfrm>
            <a:prstGeom prst="rect">
              <a:avLst/>
            </a:prstGeom>
            <a:grpFill/>
          </p:spPr>
          <p:txBody>
            <a:bodyPr wrap="square" rtlCol="0">
              <a:spAutoFit/>
            </a:bodyPr>
            <a:lstStyle/>
            <a:p>
              <a:r>
                <a:rPr lang="zh-CN" altLang="en-US" sz="1400" dirty="0">
                  <a:solidFill>
                    <a:srgbClr val="005DA2"/>
                  </a:solidFill>
                  <a:latin typeface="微软雅黑" panose="020B0503020204020204" pitchFamily="34" charset="-122"/>
                  <a:ea typeface="微软雅黑" panose="020B0503020204020204" pitchFamily="34" charset="-122"/>
                </a:rPr>
                <a:t>最佳实践</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当运算表达式较长且涉及多种运算符时，用括号手动定义运算优先级是好习惯</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49933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基础类型</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D2936898-617C-4AB5-A5C4-99FCA7592FA6}"/>
              </a:ext>
            </a:extLst>
          </p:cNvPr>
          <p:cNvPicPr>
            <a:picLocks noChangeAspect="1"/>
          </p:cNvPicPr>
          <p:nvPr/>
        </p:nvPicPr>
        <p:blipFill rotWithShape="1">
          <a:blip r:embed="rId3"/>
          <a:srcRect l="-1" t="2994" r="1339" b="3155"/>
          <a:stretch/>
        </p:blipFill>
        <p:spPr>
          <a:xfrm>
            <a:off x="1664804" y="1305248"/>
            <a:ext cx="5814392" cy="3672408"/>
          </a:xfrm>
          <a:prstGeom prst="rect">
            <a:avLst/>
          </a:prstGeom>
        </p:spPr>
      </p:pic>
      <p:sp>
        <p:nvSpPr>
          <p:cNvPr id="5" name="文本框 4">
            <a:extLst>
              <a:ext uri="{FF2B5EF4-FFF2-40B4-BE49-F238E27FC236}">
                <a16:creationId xmlns:a16="http://schemas.microsoft.com/office/drawing/2014/main" id="{94105BB6-C159-C94F-A87B-47F961D6224F}"/>
              </a:ext>
            </a:extLst>
          </p:cNvPr>
          <p:cNvSpPr txBox="1"/>
          <p:nvPr/>
        </p:nvSpPr>
        <p:spPr>
          <a:xfrm>
            <a:off x="683568" y="713008"/>
            <a:ext cx="7542584" cy="458908"/>
          </a:xfrm>
          <a:prstGeom prst="rect">
            <a:avLst/>
          </a:prstGeom>
          <a:noFill/>
        </p:spPr>
        <p:txBody>
          <a:bodyPr wrap="square">
            <a:spAutoFit/>
          </a:bodyPr>
          <a:lstStyle/>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库文件</a:t>
            </a:r>
            <a:r>
              <a:rPr kumimoji="1" lang="en-US" altLang="zh-CN" dirty="0" err="1">
                <a:solidFill>
                  <a:srgbClr val="005DA2"/>
                </a:solidFill>
                <a:latin typeface="微软雅黑" panose="020B0503020204020204" pitchFamily="34" charset="-122"/>
                <a:ea typeface="微软雅黑" panose="020B0503020204020204" pitchFamily="34" charset="-122"/>
              </a:rPr>
              <a:t>climits</a:t>
            </a:r>
            <a:r>
              <a:rPr kumimoji="1" lang="en-US" altLang="zh-CN" dirty="0">
                <a:solidFill>
                  <a:srgbClr val="005DA2"/>
                </a:solidFill>
                <a:latin typeface="微软雅黑" panose="020B0503020204020204" pitchFamily="34" charset="-122"/>
                <a:ea typeface="微软雅黑" panose="020B0503020204020204" pitchFamily="34" charset="-122"/>
              </a:rPr>
              <a:t>/</a:t>
            </a:r>
            <a:r>
              <a:rPr kumimoji="1" lang="en-US" altLang="zh-CN" dirty="0" err="1">
                <a:solidFill>
                  <a:srgbClr val="005DA2"/>
                </a:solidFill>
                <a:latin typeface="微软雅黑" panose="020B0503020204020204" pitchFamily="34" charset="-122"/>
                <a:ea typeface="微软雅黑" panose="020B0503020204020204" pitchFamily="34" charset="-122"/>
              </a:rPr>
              <a:t>limits.h</a:t>
            </a:r>
            <a:r>
              <a:rPr kumimoji="1" lang="zh-CN" altLang="en-US" dirty="0">
                <a:solidFill>
                  <a:srgbClr val="005DA2"/>
                </a:solidFill>
                <a:latin typeface="微软雅黑" panose="020B0503020204020204" pitchFamily="34" charset="-122"/>
                <a:ea typeface="微软雅黑" panose="020B0503020204020204" pitchFamily="34" charset="-122"/>
              </a:rPr>
              <a:t>中定义了各种整型的相关范围参数</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371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48998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运算符</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A4D58AD2-49D3-4DC8-9E96-501D75B442F5}"/>
              </a:ext>
            </a:extLst>
          </p:cNvPr>
          <p:cNvSpPr txBox="1"/>
          <p:nvPr/>
        </p:nvSpPr>
        <p:spPr>
          <a:xfrm>
            <a:off x="701824" y="771550"/>
            <a:ext cx="7902624" cy="2951898"/>
          </a:xfrm>
          <a:prstGeom prst="rect">
            <a:avLst/>
          </a:prstGeom>
          <a:noFill/>
        </p:spPr>
        <p:txBody>
          <a:bodyPr wrap="square">
            <a:spAutoFit/>
          </a:bodyPr>
          <a:lstStyle/>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常用运算符</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算数运算符：</a:t>
            </a:r>
            <a:r>
              <a:rPr kumimoji="1" lang="en-US" altLang="zh-CN" dirty="0">
                <a:solidFill>
                  <a:srgbClr val="005DA2"/>
                </a:solidFill>
                <a:latin typeface="微软雅黑" panose="020B0503020204020204" pitchFamily="34" charset="-122"/>
                <a:ea typeface="微软雅黑" panose="020B0503020204020204" pitchFamily="34" charset="-122"/>
              </a:rPr>
              <a:t>+</a:t>
            </a:r>
            <a:r>
              <a:rPr kumimoji="1" lang="zh-CN" altLang="en-US" dirty="0">
                <a:solidFill>
                  <a:srgbClr val="005DA2"/>
                </a:solidFill>
                <a:latin typeface="微软雅黑" panose="020B0503020204020204" pitchFamily="34" charset="-122"/>
                <a:ea typeface="微软雅黑" panose="020B0503020204020204" pitchFamily="34" charset="-122"/>
              </a:rPr>
              <a:t>，</a:t>
            </a:r>
            <a:r>
              <a:rPr kumimoji="1" lang="en-US" altLang="zh-CN" dirty="0">
                <a:solidFill>
                  <a:srgbClr val="005DA2"/>
                </a:solidFill>
                <a:latin typeface="微软雅黑" panose="020B0503020204020204" pitchFamily="34" charset="-122"/>
                <a:ea typeface="微软雅黑" panose="020B0503020204020204" pitchFamily="34" charset="-122"/>
              </a:rPr>
              <a:t>-</a:t>
            </a:r>
            <a:r>
              <a:rPr kumimoji="1" lang="zh-CN" altLang="en-US" dirty="0">
                <a:solidFill>
                  <a:srgbClr val="005DA2"/>
                </a:solidFill>
                <a:latin typeface="微软雅黑" panose="020B0503020204020204" pitchFamily="34" charset="-122"/>
                <a:ea typeface="微软雅黑" panose="020B0503020204020204" pitchFamily="34" charset="-122"/>
              </a:rPr>
              <a:t>，*，</a:t>
            </a:r>
            <a:r>
              <a:rPr kumimoji="1" lang="en-US" altLang="zh-CN" dirty="0">
                <a:solidFill>
                  <a:srgbClr val="005DA2"/>
                </a:solidFill>
                <a:latin typeface="微软雅黑" panose="020B0503020204020204" pitchFamily="34" charset="-122"/>
                <a:ea typeface="微软雅黑" panose="020B0503020204020204" pitchFamily="34" charset="-122"/>
              </a:rPr>
              <a:t>/</a:t>
            </a:r>
            <a:r>
              <a:rPr kumimoji="1" lang="zh-CN" altLang="en-US" dirty="0">
                <a:solidFill>
                  <a:srgbClr val="005DA2"/>
                </a:solidFill>
                <a:latin typeface="微软雅黑" panose="020B0503020204020204" pitchFamily="34" charset="-122"/>
                <a:ea typeface="微软雅黑" panose="020B0503020204020204" pitchFamily="34" charset="-122"/>
              </a:rPr>
              <a:t>，</a:t>
            </a:r>
            <a:r>
              <a:rPr kumimoji="1" lang="en-US" altLang="zh-CN" dirty="0">
                <a:solidFill>
                  <a:srgbClr val="005DA2"/>
                </a:solidFill>
                <a:latin typeface="微软雅黑" panose="020B0503020204020204" pitchFamily="34" charset="-122"/>
                <a:ea typeface="微软雅黑" panose="020B0503020204020204" pitchFamily="34" charset="-122"/>
              </a:rPr>
              <a:t>%</a:t>
            </a:r>
            <a:r>
              <a:rPr kumimoji="1" lang="zh-CN" altLang="en-US" dirty="0">
                <a:solidFill>
                  <a:srgbClr val="005DA2"/>
                </a:solidFill>
                <a:latin typeface="微软雅黑" panose="020B0503020204020204" pitchFamily="34" charset="-122"/>
                <a:ea typeface="微软雅黑" panose="020B0503020204020204" pitchFamily="34" charset="-122"/>
              </a:rPr>
              <a:t>，</a:t>
            </a:r>
            <a:r>
              <a:rPr kumimoji="1" lang="en-US" altLang="zh-CN" dirty="0">
                <a:solidFill>
                  <a:srgbClr val="005DA2"/>
                </a:solidFill>
                <a:latin typeface="微软雅黑" panose="020B0503020204020204" pitchFamily="34" charset="-122"/>
                <a:ea typeface="微软雅黑" panose="020B0503020204020204" pitchFamily="34" charset="-122"/>
              </a:rPr>
              <a:t>++</a:t>
            </a:r>
            <a:r>
              <a:rPr kumimoji="1" lang="zh-CN" altLang="en-US" dirty="0">
                <a:solidFill>
                  <a:srgbClr val="005DA2"/>
                </a:solidFill>
                <a:latin typeface="微软雅黑" panose="020B0503020204020204" pitchFamily="34" charset="-122"/>
                <a:ea typeface="微软雅黑" panose="020B0503020204020204" pitchFamily="34" charset="-122"/>
              </a:rPr>
              <a:t>，</a:t>
            </a:r>
            <a:r>
              <a:rPr kumimoji="1" lang="en-US" altLang="zh-CN" dirty="0">
                <a:solidFill>
                  <a:srgbClr val="005DA2"/>
                </a:solidFill>
                <a:latin typeface="微软雅黑" panose="020B0503020204020204" pitchFamily="34" charset="-122"/>
                <a:ea typeface="微软雅黑" panose="020B0503020204020204" pitchFamily="34" charset="-122"/>
              </a:rPr>
              <a:t>--</a:t>
            </a: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关系运算符：</a:t>
            </a:r>
            <a:r>
              <a:rPr kumimoji="1" lang="en-US" altLang="zh-CN" dirty="0">
                <a:solidFill>
                  <a:srgbClr val="005DA2"/>
                </a:solidFill>
                <a:latin typeface="微软雅黑" panose="020B0503020204020204" pitchFamily="34" charset="-122"/>
                <a:ea typeface="微软雅黑" panose="020B0503020204020204" pitchFamily="34" charset="-122"/>
              </a:rPr>
              <a:t>==</a:t>
            </a:r>
            <a:r>
              <a:rPr kumimoji="1" lang="zh-CN" altLang="en-US" dirty="0">
                <a:solidFill>
                  <a:srgbClr val="005DA2"/>
                </a:solidFill>
                <a:latin typeface="微软雅黑" panose="020B0503020204020204" pitchFamily="34" charset="-122"/>
                <a:ea typeface="微软雅黑" panose="020B0503020204020204" pitchFamily="34" charset="-122"/>
              </a:rPr>
              <a:t>，</a:t>
            </a:r>
            <a:r>
              <a:rPr kumimoji="1" lang="en-US" altLang="zh-CN" dirty="0">
                <a:solidFill>
                  <a:srgbClr val="005DA2"/>
                </a:solidFill>
                <a:latin typeface="微软雅黑" panose="020B0503020204020204" pitchFamily="34" charset="-122"/>
                <a:ea typeface="微软雅黑" panose="020B0503020204020204" pitchFamily="34" charset="-122"/>
              </a:rPr>
              <a:t>!=</a:t>
            </a:r>
            <a:r>
              <a:rPr kumimoji="1" lang="zh-CN" altLang="en-US" dirty="0">
                <a:solidFill>
                  <a:srgbClr val="005DA2"/>
                </a:solidFill>
                <a:latin typeface="微软雅黑" panose="020B0503020204020204" pitchFamily="34" charset="-122"/>
                <a:ea typeface="微软雅黑" panose="020B0503020204020204" pitchFamily="34" charset="-122"/>
              </a:rPr>
              <a:t>，</a:t>
            </a:r>
            <a:r>
              <a:rPr kumimoji="1" lang="en-US" altLang="zh-CN" dirty="0">
                <a:solidFill>
                  <a:srgbClr val="005DA2"/>
                </a:solidFill>
                <a:latin typeface="微软雅黑" panose="020B0503020204020204" pitchFamily="34" charset="-122"/>
                <a:ea typeface="微软雅黑" panose="020B0503020204020204" pitchFamily="34" charset="-122"/>
              </a:rPr>
              <a:t>&gt;</a:t>
            </a:r>
            <a:r>
              <a:rPr kumimoji="1" lang="zh-CN" altLang="en-US" dirty="0">
                <a:solidFill>
                  <a:srgbClr val="005DA2"/>
                </a:solidFill>
                <a:latin typeface="微软雅黑" panose="020B0503020204020204" pitchFamily="34" charset="-122"/>
                <a:ea typeface="微软雅黑" panose="020B0503020204020204" pitchFamily="34" charset="-122"/>
              </a:rPr>
              <a:t>，</a:t>
            </a:r>
            <a:r>
              <a:rPr kumimoji="1" lang="en-US" altLang="zh-CN" dirty="0">
                <a:solidFill>
                  <a:srgbClr val="005DA2"/>
                </a:solidFill>
                <a:latin typeface="微软雅黑" panose="020B0503020204020204" pitchFamily="34" charset="-122"/>
                <a:ea typeface="微软雅黑" panose="020B0503020204020204" pitchFamily="34" charset="-122"/>
              </a:rPr>
              <a:t>&lt;</a:t>
            </a:r>
            <a:r>
              <a:rPr kumimoji="1" lang="zh-CN" altLang="en-US" dirty="0">
                <a:solidFill>
                  <a:srgbClr val="005DA2"/>
                </a:solidFill>
                <a:latin typeface="微软雅黑" panose="020B0503020204020204" pitchFamily="34" charset="-122"/>
                <a:ea typeface="微软雅黑" panose="020B0503020204020204" pitchFamily="34" charset="-122"/>
              </a:rPr>
              <a:t>，</a:t>
            </a:r>
            <a:r>
              <a:rPr kumimoji="1" lang="en-US" altLang="zh-CN" dirty="0">
                <a:solidFill>
                  <a:srgbClr val="005DA2"/>
                </a:solidFill>
                <a:latin typeface="微软雅黑" panose="020B0503020204020204" pitchFamily="34" charset="-122"/>
                <a:ea typeface="微软雅黑" panose="020B0503020204020204" pitchFamily="34" charset="-122"/>
              </a:rPr>
              <a:t>&gt;=</a:t>
            </a:r>
            <a:r>
              <a:rPr kumimoji="1" lang="zh-CN" altLang="en-US" dirty="0">
                <a:solidFill>
                  <a:srgbClr val="005DA2"/>
                </a:solidFill>
                <a:latin typeface="微软雅黑" panose="020B0503020204020204" pitchFamily="34" charset="-122"/>
                <a:ea typeface="微软雅黑" panose="020B0503020204020204" pitchFamily="34" charset="-122"/>
              </a:rPr>
              <a:t>，</a:t>
            </a:r>
            <a:r>
              <a:rPr kumimoji="1" lang="en-US" altLang="zh-CN" dirty="0">
                <a:solidFill>
                  <a:srgbClr val="005DA2"/>
                </a:solidFill>
                <a:latin typeface="微软雅黑" panose="020B0503020204020204" pitchFamily="34" charset="-122"/>
                <a:ea typeface="微软雅黑" panose="020B0503020204020204" pitchFamily="34" charset="-122"/>
              </a:rPr>
              <a:t>&lt;=</a:t>
            </a: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逻辑运算符：</a:t>
            </a:r>
            <a:r>
              <a:rPr kumimoji="1" lang="en-US" altLang="zh-CN" dirty="0">
                <a:solidFill>
                  <a:srgbClr val="005DA2"/>
                </a:solidFill>
                <a:latin typeface="微软雅黑" panose="020B0503020204020204" pitchFamily="34" charset="-122"/>
                <a:ea typeface="微软雅黑" panose="020B0503020204020204" pitchFamily="34" charset="-122"/>
              </a:rPr>
              <a:t>&amp;&amp;</a:t>
            </a:r>
            <a:r>
              <a:rPr kumimoji="1" lang="zh-CN" altLang="en-US" dirty="0">
                <a:solidFill>
                  <a:srgbClr val="005DA2"/>
                </a:solidFill>
                <a:latin typeface="微软雅黑" panose="020B0503020204020204" pitchFamily="34" charset="-122"/>
                <a:ea typeface="微软雅黑" panose="020B0503020204020204" pitchFamily="34" charset="-122"/>
              </a:rPr>
              <a:t>，</a:t>
            </a:r>
            <a:r>
              <a:rPr kumimoji="1" lang="en-US" altLang="zh-CN" dirty="0">
                <a:solidFill>
                  <a:srgbClr val="005DA2"/>
                </a:solidFill>
                <a:latin typeface="微软雅黑" panose="020B0503020204020204" pitchFamily="34" charset="-122"/>
                <a:ea typeface="微软雅黑" panose="020B0503020204020204" pitchFamily="34" charset="-122"/>
              </a:rPr>
              <a:t>||</a:t>
            </a:r>
            <a:r>
              <a:rPr kumimoji="1" lang="zh-CN" altLang="en-US" dirty="0">
                <a:solidFill>
                  <a:srgbClr val="005DA2"/>
                </a:solidFill>
                <a:latin typeface="微软雅黑" panose="020B0503020204020204" pitchFamily="34" charset="-122"/>
                <a:ea typeface="微软雅黑" panose="020B0503020204020204" pitchFamily="34" charset="-122"/>
              </a:rPr>
              <a:t>，</a:t>
            </a:r>
            <a:r>
              <a:rPr kumimoji="1" lang="en-US" altLang="zh-CN" dirty="0">
                <a:solidFill>
                  <a:srgbClr val="005DA2"/>
                </a:solidFill>
                <a:latin typeface="微软雅黑" panose="020B0503020204020204" pitchFamily="34" charset="-122"/>
                <a:ea typeface="微软雅黑" panose="020B0503020204020204" pitchFamily="34" charset="-122"/>
              </a:rPr>
              <a:t>!</a:t>
            </a: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位运算符：</a:t>
            </a:r>
            <a:r>
              <a:rPr kumimoji="1" lang="en-US" altLang="zh-CN" dirty="0">
                <a:solidFill>
                  <a:srgbClr val="005DA2"/>
                </a:solidFill>
                <a:latin typeface="微软雅黑" panose="020B0503020204020204" pitchFamily="34" charset="-122"/>
                <a:ea typeface="微软雅黑" panose="020B0503020204020204" pitchFamily="34" charset="-122"/>
              </a:rPr>
              <a:t>&amp;</a:t>
            </a:r>
            <a:r>
              <a:rPr kumimoji="1" lang="zh-CN" altLang="en-US" dirty="0">
                <a:solidFill>
                  <a:srgbClr val="005DA2"/>
                </a:solidFill>
                <a:latin typeface="微软雅黑" panose="020B0503020204020204" pitchFamily="34" charset="-122"/>
                <a:ea typeface="微软雅黑" panose="020B0503020204020204" pitchFamily="34" charset="-122"/>
              </a:rPr>
              <a:t>，</a:t>
            </a:r>
            <a:r>
              <a:rPr kumimoji="1" lang="en-US" altLang="zh-CN" dirty="0">
                <a:solidFill>
                  <a:srgbClr val="005DA2"/>
                </a:solidFill>
                <a:latin typeface="微软雅黑" panose="020B0503020204020204" pitchFamily="34" charset="-122"/>
                <a:ea typeface="微软雅黑" panose="020B0503020204020204" pitchFamily="34" charset="-122"/>
              </a:rPr>
              <a:t>|</a:t>
            </a:r>
            <a:r>
              <a:rPr kumimoji="1" lang="zh-CN" altLang="en-US" dirty="0">
                <a:solidFill>
                  <a:srgbClr val="005DA2"/>
                </a:solidFill>
                <a:latin typeface="微软雅黑" panose="020B0503020204020204" pitchFamily="34" charset="-122"/>
                <a:ea typeface="微软雅黑" panose="020B0503020204020204" pitchFamily="34" charset="-122"/>
              </a:rPr>
              <a:t>，</a:t>
            </a:r>
            <a:r>
              <a:rPr kumimoji="1" lang="en-US" altLang="zh-CN" dirty="0">
                <a:solidFill>
                  <a:srgbClr val="005DA2"/>
                </a:solidFill>
                <a:latin typeface="微软雅黑" panose="020B0503020204020204" pitchFamily="34" charset="-122"/>
                <a:ea typeface="微软雅黑" panose="020B0503020204020204" pitchFamily="34" charset="-122"/>
              </a:rPr>
              <a:t>^</a:t>
            </a:r>
            <a:r>
              <a:rPr kumimoji="1" lang="zh-CN" altLang="en-US" dirty="0">
                <a:solidFill>
                  <a:srgbClr val="005DA2"/>
                </a:solidFill>
                <a:latin typeface="微软雅黑" panose="020B0503020204020204" pitchFamily="34" charset="-122"/>
                <a:ea typeface="微软雅黑" panose="020B0503020204020204" pitchFamily="34" charset="-122"/>
              </a:rPr>
              <a:t>，</a:t>
            </a:r>
            <a:r>
              <a:rPr kumimoji="1" lang="en-US" altLang="zh-CN" dirty="0">
                <a:solidFill>
                  <a:srgbClr val="005DA2"/>
                </a:solidFill>
                <a:latin typeface="微软雅黑" panose="020B0503020204020204" pitchFamily="34" charset="-122"/>
                <a:ea typeface="微软雅黑" panose="020B0503020204020204" pitchFamily="34" charset="-122"/>
              </a:rPr>
              <a:t>~</a:t>
            </a:r>
            <a:r>
              <a:rPr kumimoji="1" lang="zh-CN" altLang="en-US" dirty="0">
                <a:solidFill>
                  <a:srgbClr val="005DA2"/>
                </a:solidFill>
                <a:latin typeface="微软雅黑" panose="020B0503020204020204" pitchFamily="34" charset="-122"/>
                <a:ea typeface="微软雅黑" panose="020B0503020204020204" pitchFamily="34" charset="-122"/>
              </a:rPr>
              <a:t>，</a:t>
            </a:r>
            <a:r>
              <a:rPr kumimoji="1" lang="en-US" altLang="zh-CN" dirty="0">
                <a:solidFill>
                  <a:srgbClr val="005DA2"/>
                </a:solidFill>
                <a:latin typeface="微软雅黑" panose="020B0503020204020204" pitchFamily="34" charset="-122"/>
                <a:ea typeface="微软雅黑" panose="020B0503020204020204" pitchFamily="34" charset="-122"/>
              </a:rPr>
              <a:t>&lt;&lt;</a:t>
            </a:r>
            <a:r>
              <a:rPr kumimoji="1" lang="zh-CN" altLang="en-US" dirty="0">
                <a:solidFill>
                  <a:srgbClr val="005DA2"/>
                </a:solidFill>
                <a:latin typeface="微软雅黑" panose="020B0503020204020204" pitchFamily="34" charset="-122"/>
                <a:ea typeface="微软雅黑" panose="020B0503020204020204" pitchFamily="34" charset="-122"/>
              </a:rPr>
              <a:t>，</a:t>
            </a:r>
            <a:r>
              <a:rPr kumimoji="1" lang="en-US" altLang="zh-CN" dirty="0">
                <a:solidFill>
                  <a:srgbClr val="005DA2"/>
                </a:solidFill>
                <a:latin typeface="微软雅黑" panose="020B0503020204020204" pitchFamily="34" charset="-122"/>
                <a:ea typeface="微软雅黑" panose="020B0503020204020204" pitchFamily="34" charset="-122"/>
              </a:rPr>
              <a:t>&gt;&gt;</a:t>
            </a: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赋值运算符：</a:t>
            </a:r>
            <a:r>
              <a:rPr kumimoji="1" lang="en-US" altLang="zh-CN" dirty="0">
                <a:solidFill>
                  <a:srgbClr val="005DA2"/>
                </a:solidFill>
                <a:latin typeface="微软雅黑" panose="020B0503020204020204" pitchFamily="34" charset="-122"/>
                <a:ea typeface="微软雅黑" panose="020B0503020204020204" pitchFamily="34" charset="-122"/>
              </a:rPr>
              <a:t>=</a:t>
            </a:r>
            <a:r>
              <a:rPr kumimoji="1" lang="zh-CN" altLang="en-US" dirty="0">
                <a:solidFill>
                  <a:srgbClr val="005DA2"/>
                </a:solidFill>
                <a:latin typeface="微软雅黑" panose="020B0503020204020204" pitchFamily="34" charset="-122"/>
                <a:ea typeface="微软雅黑" panose="020B0503020204020204" pitchFamily="34" charset="-122"/>
              </a:rPr>
              <a:t>，</a:t>
            </a:r>
            <a:r>
              <a:rPr kumimoji="1" lang="en-US" altLang="zh-CN" dirty="0">
                <a:solidFill>
                  <a:srgbClr val="005DA2"/>
                </a:solidFill>
                <a:latin typeface="微软雅黑" panose="020B0503020204020204" pitchFamily="34" charset="-122"/>
                <a:ea typeface="微软雅黑" panose="020B0503020204020204" pitchFamily="34" charset="-122"/>
              </a:rPr>
              <a:t>+=</a:t>
            </a:r>
            <a:r>
              <a:rPr kumimoji="1" lang="zh-CN" altLang="en-US" dirty="0">
                <a:solidFill>
                  <a:srgbClr val="005DA2"/>
                </a:solidFill>
                <a:latin typeface="微软雅黑" panose="020B0503020204020204" pitchFamily="34" charset="-122"/>
                <a:ea typeface="微软雅黑" panose="020B0503020204020204" pitchFamily="34" charset="-122"/>
              </a:rPr>
              <a:t>，</a:t>
            </a:r>
            <a:r>
              <a:rPr kumimoji="1" lang="en-US" altLang="zh-CN" dirty="0">
                <a:solidFill>
                  <a:srgbClr val="005DA2"/>
                </a:solidFill>
                <a:latin typeface="微软雅黑" panose="020B0503020204020204" pitchFamily="34" charset="-122"/>
                <a:ea typeface="微软雅黑" panose="020B0503020204020204" pitchFamily="34" charset="-122"/>
              </a:rPr>
              <a:t>-=</a:t>
            </a:r>
            <a:r>
              <a:rPr kumimoji="1" lang="zh-CN" altLang="en-US" dirty="0">
                <a:solidFill>
                  <a:srgbClr val="005DA2"/>
                </a:solidFill>
                <a:latin typeface="微软雅黑" panose="020B0503020204020204" pitchFamily="34" charset="-122"/>
                <a:ea typeface="微软雅黑" panose="020B0503020204020204" pitchFamily="34" charset="-122"/>
              </a:rPr>
              <a:t>，*</a:t>
            </a:r>
            <a:r>
              <a:rPr kumimoji="1" lang="en-US" altLang="zh-CN" dirty="0">
                <a:solidFill>
                  <a:srgbClr val="005DA2"/>
                </a:solidFill>
                <a:latin typeface="微软雅黑" panose="020B0503020204020204" pitchFamily="34" charset="-122"/>
                <a:ea typeface="微软雅黑" panose="020B0503020204020204" pitchFamily="34" charset="-122"/>
              </a:rPr>
              <a:t>=</a:t>
            </a:r>
            <a:r>
              <a:rPr kumimoji="1" lang="zh-CN" altLang="en-US" dirty="0">
                <a:solidFill>
                  <a:srgbClr val="005DA2"/>
                </a:solidFill>
                <a:latin typeface="微软雅黑" panose="020B0503020204020204" pitchFamily="34" charset="-122"/>
                <a:ea typeface="微软雅黑" panose="020B0503020204020204" pitchFamily="34" charset="-122"/>
              </a:rPr>
              <a:t>，</a:t>
            </a:r>
            <a:r>
              <a:rPr kumimoji="1" lang="en-US" altLang="zh-CN" dirty="0">
                <a:solidFill>
                  <a:srgbClr val="005DA2"/>
                </a:solidFill>
                <a:latin typeface="微软雅黑" panose="020B0503020204020204" pitchFamily="34" charset="-122"/>
                <a:ea typeface="微软雅黑" panose="020B0503020204020204" pitchFamily="34" charset="-122"/>
              </a:rPr>
              <a:t>/=</a:t>
            </a:r>
            <a:r>
              <a:rPr kumimoji="1" lang="zh-CN" altLang="en-US" dirty="0">
                <a:solidFill>
                  <a:srgbClr val="005DA2"/>
                </a:solidFill>
                <a:latin typeface="微软雅黑" panose="020B0503020204020204" pitchFamily="34" charset="-122"/>
                <a:ea typeface="微软雅黑" panose="020B0503020204020204" pitchFamily="34" charset="-122"/>
              </a:rPr>
              <a:t>，</a:t>
            </a:r>
            <a:r>
              <a:rPr kumimoji="1" lang="en-US" altLang="zh-CN" dirty="0">
                <a:solidFill>
                  <a:srgbClr val="005DA2"/>
                </a:solidFill>
                <a:latin typeface="微软雅黑" panose="020B0503020204020204" pitchFamily="34" charset="-122"/>
                <a:ea typeface="微软雅黑" panose="020B0503020204020204" pitchFamily="34" charset="-122"/>
              </a:rPr>
              <a:t>%=</a:t>
            </a:r>
            <a:r>
              <a:rPr kumimoji="1" lang="zh-CN" altLang="en-US" dirty="0">
                <a:solidFill>
                  <a:srgbClr val="005DA2"/>
                </a:solidFill>
                <a:latin typeface="微软雅黑" panose="020B0503020204020204" pitchFamily="34" charset="-122"/>
                <a:ea typeface="微软雅黑" panose="020B0503020204020204" pitchFamily="34" charset="-122"/>
              </a:rPr>
              <a:t>，</a:t>
            </a:r>
            <a:r>
              <a:rPr kumimoji="1" lang="en-US" altLang="zh-CN" dirty="0">
                <a:solidFill>
                  <a:srgbClr val="005DA2"/>
                </a:solidFill>
                <a:latin typeface="微软雅黑" panose="020B0503020204020204" pitchFamily="34" charset="-122"/>
                <a:ea typeface="微软雅黑" panose="020B0503020204020204" pitchFamily="34" charset="-122"/>
              </a:rPr>
              <a:t>&amp;=</a:t>
            </a:r>
            <a:r>
              <a:rPr kumimoji="1" lang="zh-CN" altLang="en-US" dirty="0">
                <a:solidFill>
                  <a:srgbClr val="005DA2"/>
                </a:solidFill>
                <a:latin typeface="微软雅黑" panose="020B0503020204020204" pitchFamily="34" charset="-122"/>
                <a:ea typeface="微软雅黑" panose="020B0503020204020204" pitchFamily="34" charset="-122"/>
              </a:rPr>
              <a:t>，</a:t>
            </a:r>
            <a:r>
              <a:rPr kumimoji="1" lang="en-US" altLang="zh-CN" dirty="0">
                <a:solidFill>
                  <a:srgbClr val="005DA2"/>
                </a:solidFill>
                <a:latin typeface="微软雅黑" panose="020B0503020204020204" pitchFamily="34" charset="-122"/>
                <a:ea typeface="微软雅黑" panose="020B0503020204020204" pitchFamily="34" charset="-122"/>
              </a:rPr>
              <a:t>|=</a:t>
            </a:r>
            <a:r>
              <a:rPr kumimoji="1" lang="zh-CN" altLang="en-US" dirty="0">
                <a:solidFill>
                  <a:srgbClr val="005DA2"/>
                </a:solidFill>
                <a:latin typeface="微软雅黑" panose="020B0503020204020204" pitchFamily="34" charset="-122"/>
                <a:ea typeface="微软雅黑" panose="020B0503020204020204" pitchFamily="34" charset="-122"/>
              </a:rPr>
              <a:t>，</a:t>
            </a:r>
            <a:r>
              <a:rPr kumimoji="1" lang="en-US" altLang="zh-CN" dirty="0">
                <a:solidFill>
                  <a:srgbClr val="005DA2"/>
                </a:solidFill>
                <a:latin typeface="微软雅黑" panose="020B0503020204020204" pitchFamily="34" charset="-122"/>
                <a:ea typeface="微软雅黑" panose="020B0503020204020204" pitchFamily="34" charset="-122"/>
              </a:rPr>
              <a:t>^=</a:t>
            </a:r>
            <a:r>
              <a:rPr kumimoji="1" lang="zh-CN" altLang="en-US" dirty="0">
                <a:solidFill>
                  <a:srgbClr val="005DA2"/>
                </a:solidFill>
                <a:latin typeface="微软雅黑" panose="020B0503020204020204" pitchFamily="34" charset="-122"/>
                <a:ea typeface="微软雅黑" panose="020B0503020204020204" pitchFamily="34" charset="-122"/>
              </a:rPr>
              <a:t>，</a:t>
            </a:r>
            <a:r>
              <a:rPr kumimoji="1" lang="en-US" altLang="zh-CN" dirty="0">
                <a:solidFill>
                  <a:srgbClr val="005DA2"/>
                </a:solidFill>
                <a:latin typeface="微软雅黑" panose="020B0503020204020204" pitchFamily="34" charset="-122"/>
                <a:ea typeface="微软雅黑" panose="020B0503020204020204" pitchFamily="34" charset="-122"/>
              </a:rPr>
              <a:t>&lt;&lt;=</a:t>
            </a:r>
            <a:r>
              <a:rPr kumimoji="1" lang="zh-CN" altLang="en-US" dirty="0">
                <a:solidFill>
                  <a:srgbClr val="005DA2"/>
                </a:solidFill>
                <a:latin typeface="微软雅黑" panose="020B0503020204020204" pitchFamily="34" charset="-122"/>
                <a:ea typeface="微软雅黑" panose="020B0503020204020204" pitchFamily="34" charset="-122"/>
              </a:rPr>
              <a:t>，</a:t>
            </a:r>
            <a:r>
              <a:rPr kumimoji="1" lang="en-US" altLang="zh-CN" dirty="0">
                <a:solidFill>
                  <a:srgbClr val="005DA2"/>
                </a:solidFill>
                <a:latin typeface="微软雅黑" panose="020B0503020204020204" pitchFamily="34" charset="-122"/>
                <a:ea typeface="微软雅黑" panose="020B0503020204020204" pitchFamily="34" charset="-122"/>
              </a:rPr>
              <a:t>&gt;&gt;=</a:t>
            </a: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其他运算符：</a:t>
            </a:r>
            <a:r>
              <a:rPr kumimoji="1" lang="en-US" altLang="zh-CN" dirty="0">
                <a:solidFill>
                  <a:srgbClr val="005DA2"/>
                </a:solidFill>
                <a:latin typeface="微软雅黑" panose="020B0503020204020204" pitchFamily="34" charset="-122"/>
                <a:ea typeface="微软雅黑" panose="020B0503020204020204" pitchFamily="34" charset="-122"/>
              </a:rPr>
              <a:t>?:</a:t>
            </a:r>
            <a:r>
              <a:rPr kumimoji="1" lang="zh-CN" altLang="en-US" dirty="0">
                <a:solidFill>
                  <a:srgbClr val="005DA2"/>
                </a:solidFill>
                <a:latin typeface="微软雅黑" panose="020B0503020204020204" pitchFamily="34" charset="-122"/>
                <a:ea typeface="微软雅黑" panose="020B0503020204020204" pitchFamily="34" charset="-122"/>
              </a:rPr>
              <a:t>，</a:t>
            </a:r>
            <a:r>
              <a:rPr kumimoji="1" lang="en-US" altLang="zh-CN" dirty="0" err="1">
                <a:solidFill>
                  <a:srgbClr val="005DA2"/>
                </a:solidFill>
                <a:latin typeface="微软雅黑" panose="020B0503020204020204" pitchFamily="34" charset="-122"/>
                <a:ea typeface="微软雅黑" panose="020B0503020204020204" pitchFamily="34" charset="-122"/>
              </a:rPr>
              <a:t>sizeof</a:t>
            </a:r>
            <a:r>
              <a:rPr kumimoji="1" lang="zh-CN" altLang="en-US" dirty="0">
                <a:solidFill>
                  <a:srgbClr val="005DA2"/>
                </a:solidFill>
                <a:latin typeface="微软雅黑" panose="020B0503020204020204" pitchFamily="34" charset="-122"/>
                <a:ea typeface="微软雅黑" panose="020B0503020204020204" pitchFamily="34" charset="-122"/>
              </a:rPr>
              <a:t>，逗号运算符</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997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运算符</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descr="图片包含 表格&#10;&#10;描述已自动生成">
            <a:extLst>
              <a:ext uri="{FF2B5EF4-FFF2-40B4-BE49-F238E27FC236}">
                <a16:creationId xmlns:a16="http://schemas.microsoft.com/office/drawing/2014/main" id="{6AB853B3-54A7-4AB3-EC67-84796934390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8610"/>
          <a:stretch/>
        </p:blipFill>
        <p:spPr>
          <a:xfrm rot="-5400000">
            <a:off x="2435395" y="969073"/>
            <a:ext cx="4273211" cy="3734148"/>
          </a:xfrm>
          <a:prstGeom prst="rect">
            <a:avLst/>
          </a:prstGeom>
        </p:spPr>
      </p:pic>
    </p:spTree>
    <p:extLst>
      <p:ext uri="{BB962C8B-B14F-4D97-AF65-F5344CB8AC3E}">
        <p14:creationId xmlns:p14="http://schemas.microsoft.com/office/powerpoint/2010/main" val="2601901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运算符</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图片 2" descr="电脑屏幕的照片&#10;&#10;中度可信度描述已自动生成">
            <a:extLst>
              <a:ext uri="{FF2B5EF4-FFF2-40B4-BE49-F238E27FC236}">
                <a16:creationId xmlns:a16="http://schemas.microsoft.com/office/drawing/2014/main" id="{7CFD659E-7B25-547C-D4C4-74AC1569939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6785"/>
          <a:stretch/>
        </p:blipFill>
        <p:spPr>
          <a:xfrm>
            <a:off x="3128756" y="0"/>
            <a:ext cx="2886487" cy="5143500"/>
          </a:xfrm>
          <a:prstGeom prst="rect">
            <a:avLst/>
          </a:prstGeom>
        </p:spPr>
      </p:pic>
    </p:spTree>
    <p:extLst>
      <p:ext uri="{BB962C8B-B14F-4D97-AF65-F5344CB8AC3E}">
        <p14:creationId xmlns:p14="http://schemas.microsoft.com/office/powerpoint/2010/main" val="378420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48998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类型转换</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A4D58AD2-49D3-4DC8-9E96-501D75B442F5}"/>
              </a:ext>
            </a:extLst>
          </p:cNvPr>
          <p:cNvSpPr txBox="1"/>
          <p:nvPr/>
        </p:nvSpPr>
        <p:spPr>
          <a:xfrm>
            <a:off x="701824" y="771550"/>
            <a:ext cx="7902624" cy="2951898"/>
          </a:xfrm>
          <a:prstGeom prst="rect">
            <a:avLst/>
          </a:prstGeom>
          <a:noFill/>
        </p:spPr>
        <p:txBody>
          <a:bodyPr wrap="square">
            <a:spAutoFit/>
          </a:bodyPr>
          <a:lstStyle/>
          <a:p>
            <a:pPr marL="285750" indent="-285750">
              <a:lnSpc>
                <a:spcPct val="150000"/>
              </a:lnSpc>
              <a:buFont typeface="Arial" panose="020B0604020202020204" pitchFamily="34" charset="0"/>
              <a:buChar char="•"/>
            </a:pPr>
            <a:r>
              <a:rPr kumimoji="1" lang="en-US" altLang="zh-CN" dirty="0">
                <a:solidFill>
                  <a:srgbClr val="005DA2"/>
                </a:solidFill>
                <a:latin typeface="微软雅黑" panose="020B0503020204020204" pitchFamily="34" charset="-122"/>
                <a:ea typeface="微软雅黑" panose="020B0503020204020204" pitchFamily="34" charset="-122"/>
              </a:rPr>
              <a:t>C++</a:t>
            </a:r>
            <a:r>
              <a:rPr kumimoji="1" lang="zh-CN" altLang="en-US" dirty="0">
                <a:solidFill>
                  <a:srgbClr val="005DA2"/>
                </a:solidFill>
                <a:latin typeface="微软雅黑" panose="020B0503020204020204" pitchFamily="34" charset="-122"/>
                <a:ea typeface="微软雅黑" panose="020B0503020204020204" pitchFamily="34" charset="-122"/>
              </a:rPr>
              <a:t>语言中，有些关联类型可以相互转换，称为类型转换</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一些类型转换是自动执行的，无须人工介入，称作</a:t>
            </a:r>
            <a:r>
              <a:rPr kumimoji="1" lang="zh-CN" altLang="en-US" dirty="0">
                <a:solidFill>
                  <a:srgbClr val="FF0000"/>
                </a:solidFill>
                <a:latin typeface="微软雅黑" panose="020B0503020204020204" pitchFamily="34" charset="-122"/>
                <a:ea typeface="微软雅黑" panose="020B0503020204020204" pitchFamily="34" charset="-122"/>
              </a:rPr>
              <a:t>隐式转换</a:t>
            </a:r>
            <a:endParaRPr kumimoji="1" lang="en-US" altLang="zh-CN" dirty="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隐式转换包含</a:t>
            </a:r>
            <a:r>
              <a:rPr kumimoji="1" lang="zh-CN" altLang="en-US" dirty="0">
                <a:solidFill>
                  <a:srgbClr val="FF0000"/>
                </a:solidFill>
                <a:latin typeface="微软雅黑" panose="020B0503020204020204" pitchFamily="34" charset="-122"/>
                <a:ea typeface="微软雅黑" panose="020B0503020204020204" pitchFamily="34" charset="-122"/>
              </a:rPr>
              <a:t>算数转换</a:t>
            </a:r>
            <a:r>
              <a:rPr kumimoji="1" lang="zh-CN" altLang="en-US" dirty="0">
                <a:solidFill>
                  <a:srgbClr val="005DA2"/>
                </a:solidFill>
                <a:latin typeface="微软雅黑" panose="020B0503020204020204" pitchFamily="34" charset="-122"/>
                <a:ea typeface="微软雅黑" panose="020B0503020204020204" pitchFamily="34" charset="-122"/>
              </a:rPr>
              <a:t>、</a:t>
            </a:r>
            <a:r>
              <a:rPr kumimoji="1" lang="zh-CN" altLang="en-US" dirty="0">
                <a:solidFill>
                  <a:srgbClr val="FF0000"/>
                </a:solidFill>
                <a:latin typeface="微软雅黑" panose="020B0503020204020204" pitchFamily="34" charset="-122"/>
                <a:ea typeface="微软雅黑" panose="020B0503020204020204" pitchFamily="34" charset="-122"/>
              </a:rPr>
              <a:t>数组转换成指针</a:t>
            </a:r>
            <a:r>
              <a:rPr kumimoji="1" lang="zh-CN" altLang="en-US" dirty="0">
                <a:solidFill>
                  <a:srgbClr val="005DA2"/>
                </a:solidFill>
                <a:latin typeface="微软雅黑" panose="020B0503020204020204" pitchFamily="34" charset="-122"/>
                <a:ea typeface="微软雅黑" panose="020B0503020204020204" pitchFamily="34" charset="-122"/>
              </a:rPr>
              <a:t>、</a:t>
            </a:r>
            <a:r>
              <a:rPr kumimoji="1" lang="zh-CN" altLang="en-US" dirty="0">
                <a:solidFill>
                  <a:srgbClr val="FF0000"/>
                </a:solidFill>
                <a:latin typeface="微软雅黑" panose="020B0503020204020204" pitchFamily="34" charset="-122"/>
                <a:ea typeface="微软雅黑" panose="020B0503020204020204" pitchFamily="34" charset="-122"/>
              </a:rPr>
              <a:t>指针转换</a:t>
            </a:r>
            <a:r>
              <a:rPr kumimoji="1" lang="zh-CN" altLang="en-US" dirty="0">
                <a:solidFill>
                  <a:srgbClr val="005DA2"/>
                </a:solidFill>
                <a:latin typeface="微软雅黑" panose="020B0503020204020204" pitchFamily="34" charset="-122"/>
                <a:ea typeface="微软雅黑" panose="020B0503020204020204" pitchFamily="34" charset="-122"/>
              </a:rPr>
              <a:t>、算数类型或指针类型</a:t>
            </a:r>
            <a:r>
              <a:rPr kumimoji="1" lang="zh-CN" altLang="en-US" dirty="0">
                <a:solidFill>
                  <a:srgbClr val="FF0000"/>
                </a:solidFill>
                <a:latin typeface="微软雅黑" panose="020B0503020204020204" pitchFamily="34" charset="-122"/>
                <a:ea typeface="微软雅黑" panose="020B0503020204020204" pitchFamily="34" charset="-122"/>
              </a:rPr>
              <a:t>向</a:t>
            </a:r>
            <a:r>
              <a:rPr kumimoji="1" lang="en-US" altLang="zh-CN" dirty="0">
                <a:solidFill>
                  <a:srgbClr val="FF0000"/>
                </a:solidFill>
                <a:latin typeface="微软雅黑" panose="020B0503020204020204" pitchFamily="34" charset="-122"/>
                <a:ea typeface="微软雅黑" panose="020B0503020204020204" pitchFamily="34" charset="-122"/>
              </a:rPr>
              <a:t>bool</a:t>
            </a:r>
            <a:r>
              <a:rPr kumimoji="1" lang="zh-CN" altLang="en-US" dirty="0">
                <a:solidFill>
                  <a:srgbClr val="FF0000"/>
                </a:solidFill>
                <a:latin typeface="微软雅黑" panose="020B0503020204020204" pitchFamily="34" charset="-122"/>
                <a:ea typeface="微软雅黑" panose="020B0503020204020204" pitchFamily="34" charset="-122"/>
              </a:rPr>
              <a:t>类型的转换</a:t>
            </a:r>
            <a:r>
              <a:rPr kumimoji="1" lang="zh-CN" altLang="en-US" dirty="0">
                <a:solidFill>
                  <a:srgbClr val="005DA2"/>
                </a:solidFill>
                <a:latin typeface="微软雅黑" panose="020B0503020204020204" pitchFamily="34" charset="-122"/>
                <a:ea typeface="微软雅黑" panose="020B0503020204020204" pitchFamily="34" charset="-122"/>
              </a:rPr>
              <a:t>、非常量指针</a:t>
            </a:r>
            <a:r>
              <a:rPr kumimoji="1" lang="en-US" altLang="zh-CN" dirty="0">
                <a:solidFill>
                  <a:srgbClr val="005DA2"/>
                </a:solidFill>
                <a:latin typeface="微软雅黑" panose="020B0503020204020204" pitchFamily="34" charset="-122"/>
                <a:ea typeface="微软雅黑" panose="020B0503020204020204" pitchFamily="34" charset="-122"/>
              </a:rPr>
              <a:t>/</a:t>
            </a:r>
            <a:r>
              <a:rPr kumimoji="1" lang="zh-CN" altLang="en-US" dirty="0">
                <a:solidFill>
                  <a:srgbClr val="005DA2"/>
                </a:solidFill>
                <a:latin typeface="微软雅黑" panose="020B0503020204020204" pitchFamily="34" charset="-122"/>
                <a:ea typeface="微软雅黑" panose="020B0503020204020204" pitchFamily="34" charset="-122"/>
              </a:rPr>
              <a:t>引用</a:t>
            </a:r>
            <a:r>
              <a:rPr kumimoji="1" lang="zh-CN" altLang="en-US" dirty="0">
                <a:solidFill>
                  <a:srgbClr val="FF0000"/>
                </a:solidFill>
                <a:latin typeface="微软雅黑" panose="020B0503020204020204" pitchFamily="34" charset="-122"/>
                <a:ea typeface="微软雅黑" panose="020B0503020204020204" pitchFamily="34" charset="-122"/>
              </a:rPr>
              <a:t>转换成常量</a:t>
            </a:r>
            <a:r>
              <a:rPr kumimoji="1" lang="zh-CN" altLang="en-US" dirty="0">
                <a:solidFill>
                  <a:srgbClr val="005DA2"/>
                </a:solidFill>
                <a:latin typeface="微软雅黑" panose="020B0503020204020204" pitchFamily="34" charset="-122"/>
                <a:ea typeface="微软雅黑" panose="020B0503020204020204" pitchFamily="34" charset="-122"/>
              </a:rPr>
              <a:t>、类定义的转换</a:t>
            </a:r>
            <a:endParaRPr kumimoji="1" lang="en-US" altLang="zh-CN" dirty="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有时希望显式地将对象强制转换成另一种类型，称作</a:t>
            </a:r>
            <a:r>
              <a:rPr kumimoji="1" lang="zh-CN" altLang="en-US" dirty="0">
                <a:solidFill>
                  <a:srgbClr val="FF0000"/>
                </a:solidFill>
                <a:latin typeface="微软雅黑" panose="020B0503020204020204" pitchFamily="34" charset="-122"/>
                <a:ea typeface="微软雅黑" panose="020B0503020204020204" pitchFamily="34" charset="-122"/>
              </a:rPr>
              <a:t>显式转换</a:t>
            </a:r>
            <a:endParaRPr kumimoji="1" lang="en-US" altLang="zh-CN" dirty="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显式转换包含命名的强制类型转换</a:t>
            </a:r>
            <a:r>
              <a:rPr kumimoji="1" lang="en-US" altLang="zh-CN" dirty="0">
                <a:solidFill>
                  <a:srgbClr val="005DA2"/>
                </a:solidFill>
                <a:latin typeface="微软雅黑" panose="020B0503020204020204" pitchFamily="34" charset="-122"/>
                <a:ea typeface="微软雅黑" panose="020B0503020204020204" pitchFamily="34" charset="-122"/>
              </a:rPr>
              <a:t>(</a:t>
            </a:r>
            <a:r>
              <a:rPr kumimoji="1" lang="en-US" altLang="zh-CN" dirty="0" err="1">
                <a:solidFill>
                  <a:srgbClr val="FF0000"/>
                </a:solidFill>
                <a:latin typeface="微软雅黑" panose="020B0503020204020204" pitchFamily="34" charset="-122"/>
                <a:ea typeface="微软雅黑" panose="020B0503020204020204" pitchFamily="34" charset="-122"/>
              </a:rPr>
              <a:t>static_cast</a:t>
            </a:r>
            <a:r>
              <a:rPr kumimoji="1" lang="zh-CN" altLang="en-US" dirty="0">
                <a:solidFill>
                  <a:srgbClr val="005DA2"/>
                </a:solidFill>
                <a:latin typeface="微软雅黑" panose="020B0503020204020204" pitchFamily="34" charset="-122"/>
                <a:ea typeface="微软雅黑" panose="020B0503020204020204" pitchFamily="34" charset="-122"/>
              </a:rPr>
              <a:t>、</a:t>
            </a:r>
            <a:r>
              <a:rPr kumimoji="1" lang="en-US" altLang="zh-CN" dirty="0" err="1">
                <a:solidFill>
                  <a:srgbClr val="FF0000"/>
                </a:solidFill>
                <a:latin typeface="微软雅黑" panose="020B0503020204020204" pitchFamily="34" charset="-122"/>
                <a:ea typeface="微软雅黑" panose="020B0503020204020204" pitchFamily="34" charset="-122"/>
              </a:rPr>
              <a:t>dynamic_cast</a:t>
            </a:r>
            <a:r>
              <a:rPr kumimoji="1" lang="zh-CN" altLang="en-US" dirty="0">
                <a:solidFill>
                  <a:srgbClr val="005DA2"/>
                </a:solidFill>
                <a:latin typeface="微软雅黑" panose="020B0503020204020204" pitchFamily="34" charset="-122"/>
                <a:ea typeface="微软雅黑" panose="020B0503020204020204" pitchFamily="34" charset="-122"/>
              </a:rPr>
              <a:t>、</a:t>
            </a:r>
            <a:r>
              <a:rPr kumimoji="1" lang="en-US" altLang="zh-CN" dirty="0" err="1">
                <a:solidFill>
                  <a:srgbClr val="FF0000"/>
                </a:solidFill>
                <a:latin typeface="微软雅黑" panose="020B0503020204020204" pitchFamily="34" charset="-122"/>
                <a:ea typeface="微软雅黑" panose="020B0503020204020204" pitchFamily="34" charset="-122"/>
              </a:rPr>
              <a:t>const_cast</a:t>
            </a:r>
            <a:r>
              <a:rPr kumimoji="1" lang="zh-CN" altLang="en-US" dirty="0">
                <a:solidFill>
                  <a:srgbClr val="005DA2"/>
                </a:solidFill>
                <a:latin typeface="微软雅黑" panose="020B0503020204020204" pitchFamily="34" charset="-122"/>
                <a:ea typeface="微软雅黑" panose="020B0503020204020204" pitchFamily="34" charset="-122"/>
              </a:rPr>
              <a:t>、</a:t>
            </a:r>
            <a:r>
              <a:rPr kumimoji="1" lang="en-US" altLang="zh-CN" dirty="0" err="1">
                <a:solidFill>
                  <a:srgbClr val="FF0000"/>
                </a:solidFill>
                <a:latin typeface="微软雅黑" panose="020B0503020204020204" pitchFamily="34" charset="-122"/>
                <a:ea typeface="微软雅黑" panose="020B0503020204020204" pitchFamily="34" charset="-122"/>
              </a:rPr>
              <a:t>reinterpret_cast</a:t>
            </a:r>
            <a:r>
              <a:rPr kumimoji="1" lang="en-US" altLang="zh-CN" dirty="0">
                <a:solidFill>
                  <a:srgbClr val="005DA2"/>
                </a:solidFill>
                <a:latin typeface="微软雅黑" panose="020B0503020204020204" pitchFamily="34" charset="-122"/>
                <a:ea typeface="微软雅黑" panose="020B0503020204020204" pitchFamily="34" charset="-122"/>
              </a:rPr>
              <a:t>)</a:t>
            </a:r>
            <a:r>
              <a:rPr kumimoji="1" lang="zh-CN" altLang="en-US" dirty="0">
                <a:solidFill>
                  <a:srgbClr val="005DA2"/>
                </a:solidFill>
                <a:latin typeface="微软雅黑" panose="020B0503020204020204" pitchFamily="34" charset="-122"/>
                <a:ea typeface="微软雅黑" panose="020B0503020204020204" pitchFamily="34" charset="-122"/>
              </a:rPr>
              <a:t>和</a:t>
            </a:r>
            <a:r>
              <a:rPr kumimoji="1" lang="en-US" altLang="zh-CN" dirty="0">
                <a:solidFill>
                  <a:srgbClr val="005DA2"/>
                </a:solidFill>
                <a:latin typeface="微软雅黑" panose="020B0503020204020204" pitchFamily="34" charset="-122"/>
                <a:ea typeface="微软雅黑" panose="020B0503020204020204" pitchFamily="34" charset="-122"/>
              </a:rPr>
              <a:t>C</a:t>
            </a:r>
            <a:r>
              <a:rPr kumimoji="1" lang="zh-CN" altLang="en-US" dirty="0">
                <a:solidFill>
                  <a:srgbClr val="005DA2"/>
                </a:solidFill>
                <a:latin typeface="微软雅黑" panose="020B0503020204020204" pitchFamily="34" charset="-122"/>
                <a:ea typeface="微软雅黑" panose="020B0503020204020204" pitchFamily="34" charset="-122"/>
              </a:rPr>
              <a:t>语言风格的强制转换</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94927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48998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类型转换</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A4D58AD2-49D3-4DC8-9E96-501D75B442F5}"/>
              </a:ext>
            </a:extLst>
          </p:cNvPr>
          <p:cNvSpPr txBox="1"/>
          <p:nvPr/>
        </p:nvSpPr>
        <p:spPr>
          <a:xfrm>
            <a:off x="701824" y="771550"/>
            <a:ext cx="7902624" cy="1705403"/>
          </a:xfrm>
          <a:prstGeom prst="rect">
            <a:avLst/>
          </a:prstGeom>
          <a:noFill/>
        </p:spPr>
        <p:txBody>
          <a:bodyPr wrap="square">
            <a:spAutoFit/>
          </a:bodyPr>
          <a:lstStyle/>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算数隐式转换</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当赋值运算时目标变量类型和源变量类型不一致时自动转换到目标类型</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当多元运算符参数类型不同时，编译器自动进行类型转换</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当函数调用实参与函数形参类型不同时，进行自动类型转换</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F996F89D-8C72-DF59-0794-8C349CA5F237}"/>
              </a:ext>
            </a:extLst>
          </p:cNvPr>
          <p:cNvGrpSpPr/>
          <p:nvPr/>
        </p:nvGrpSpPr>
        <p:grpSpPr>
          <a:xfrm>
            <a:off x="899592" y="2787774"/>
            <a:ext cx="7344816" cy="2076481"/>
            <a:chOff x="5813482" y="1421164"/>
            <a:chExt cx="2808312" cy="3951303"/>
          </a:xfrm>
          <a:solidFill>
            <a:schemeClr val="accent2">
              <a:lumMod val="20000"/>
              <a:lumOff val="80000"/>
            </a:schemeClr>
          </a:solidFill>
        </p:grpSpPr>
        <p:sp>
          <p:nvSpPr>
            <p:cNvPr id="6" name="矩形 5">
              <a:extLst>
                <a:ext uri="{FF2B5EF4-FFF2-40B4-BE49-F238E27FC236}">
                  <a16:creationId xmlns:a16="http://schemas.microsoft.com/office/drawing/2014/main" id="{A0F29AF5-D04D-A0CA-3441-52BB0C86DFF6}"/>
                </a:ext>
              </a:extLst>
            </p:cNvPr>
            <p:cNvSpPr/>
            <p:nvPr/>
          </p:nvSpPr>
          <p:spPr>
            <a:xfrm>
              <a:off x="5813482" y="1421164"/>
              <a:ext cx="2808312" cy="3951303"/>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8D64869A-8448-47DB-C407-905B3CD2E011}"/>
                </a:ext>
              </a:extLst>
            </p:cNvPr>
            <p:cNvSpPr txBox="1"/>
            <p:nvPr/>
          </p:nvSpPr>
          <p:spPr>
            <a:xfrm>
              <a:off x="5860955" y="1506210"/>
              <a:ext cx="2713365" cy="3338279"/>
            </a:xfrm>
            <a:prstGeom prst="rect">
              <a:avLst/>
            </a:prstGeom>
            <a:grpFill/>
          </p:spPr>
          <p:txBody>
            <a:bodyPr wrap="square" rtlCol="0">
              <a:spAutoFit/>
            </a:bodyPr>
            <a:lstStyle/>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int a = 1;</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float b = a;	// </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赋值时类型转换</a:t>
              </a:r>
              <a:endPar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float c = a + b;	// </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运算时类型转换</a:t>
              </a:r>
              <a:endPar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endPar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int Add(int v);</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Add(c);		// </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函数调用时类型转换</a:t>
              </a:r>
              <a:endPar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246328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48998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类型转换</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A4D58AD2-49D3-4DC8-9E96-501D75B442F5}"/>
              </a:ext>
            </a:extLst>
          </p:cNvPr>
          <p:cNvSpPr txBox="1"/>
          <p:nvPr/>
        </p:nvSpPr>
        <p:spPr>
          <a:xfrm>
            <a:off x="701824" y="771550"/>
            <a:ext cx="7902624" cy="458908"/>
          </a:xfrm>
          <a:prstGeom prst="rect">
            <a:avLst/>
          </a:prstGeom>
          <a:noFill/>
        </p:spPr>
        <p:txBody>
          <a:bodyPr wrap="square">
            <a:spAutoFit/>
          </a:bodyPr>
          <a:lstStyle/>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算数隐式转换可能发生的问题</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graphicFrame>
        <p:nvGraphicFramePr>
          <p:cNvPr id="3" name="表格 2">
            <a:extLst>
              <a:ext uri="{FF2B5EF4-FFF2-40B4-BE49-F238E27FC236}">
                <a16:creationId xmlns:a16="http://schemas.microsoft.com/office/drawing/2014/main" id="{481CB207-914A-5D33-7760-65FE6144BB82}"/>
              </a:ext>
            </a:extLst>
          </p:cNvPr>
          <p:cNvGraphicFramePr>
            <a:graphicFrameLocks noGrp="1"/>
          </p:cNvGraphicFramePr>
          <p:nvPr>
            <p:extLst>
              <p:ext uri="{D42A27DB-BD31-4B8C-83A1-F6EECF244321}">
                <p14:modId xmlns:p14="http://schemas.microsoft.com/office/powerpoint/2010/main" val="3808814008"/>
              </p:ext>
            </p:extLst>
          </p:nvPr>
        </p:nvGraphicFramePr>
        <p:xfrm>
          <a:off x="620688" y="1779662"/>
          <a:ext cx="8064896" cy="2291080"/>
        </p:xfrm>
        <a:graphic>
          <a:graphicData uri="http://schemas.openxmlformats.org/drawingml/2006/table">
            <a:tbl>
              <a:tblPr firstRow="1" bandRow="1">
                <a:tableStyleId>{5C22544A-7EE6-4342-B048-85BDC9FD1C3A}</a:tableStyleId>
              </a:tblPr>
              <a:tblGrid>
                <a:gridCol w="3456384">
                  <a:extLst>
                    <a:ext uri="{9D8B030D-6E8A-4147-A177-3AD203B41FA5}">
                      <a16:colId xmlns:a16="http://schemas.microsoft.com/office/drawing/2014/main" val="3203366151"/>
                    </a:ext>
                  </a:extLst>
                </a:gridCol>
                <a:gridCol w="4608512">
                  <a:extLst>
                    <a:ext uri="{9D8B030D-6E8A-4147-A177-3AD203B41FA5}">
                      <a16:colId xmlns:a16="http://schemas.microsoft.com/office/drawing/2014/main" val="3050100821"/>
                    </a:ext>
                  </a:extLst>
                </a:gridCol>
              </a:tblGrid>
              <a:tr h="370840">
                <a:tc>
                  <a:txBody>
                    <a:bodyPr/>
                    <a:lstStyle/>
                    <a:p>
                      <a:pPr algn="ctr"/>
                      <a:r>
                        <a:rPr lang="zh-CN" altLang="en-US" dirty="0"/>
                        <a:t>转换类型</a:t>
                      </a:r>
                    </a:p>
                  </a:txBody>
                  <a:tcPr/>
                </a:tc>
                <a:tc>
                  <a:txBody>
                    <a:bodyPr/>
                    <a:lstStyle/>
                    <a:p>
                      <a:pPr algn="ctr"/>
                      <a:r>
                        <a:rPr lang="zh-CN" altLang="en-US" dirty="0"/>
                        <a:t>问题</a:t>
                      </a:r>
                    </a:p>
                  </a:txBody>
                  <a:tcPr/>
                </a:tc>
                <a:extLst>
                  <a:ext uri="{0D108BD9-81ED-4DB2-BD59-A6C34878D82A}">
                    <a16:rowId xmlns:a16="http://schemas.microsoft.com/office/drawing/2014/main" val="694980086"/>
                  </a:ext>
                </a:extLst>
              </a:tr>
              <a:tr h="370840">
                <a:tc>
                  <a:txBody>
                    <a:bodyPr/>
                    <a:lstStyle/>
                    <a:p>
                      <a:pPr algn="ctr"/>
                      <a:r>
                        <a:rPr lang="zh-CN" altLang="en-US" dirty="0"/>
                        <a:t>高精度浮点型转低精度浮点型</a:t>
                      </a:r>
                    </a:p>
                  </a:txBody>
                  <a:tcPr/>
                </a:tc>
                <a:tc>
                  <a:txBody>
                    <a:bodyPr/>
                    <a:lstStyle/>
                    <a:p>
                      <a:pPr algn="ctr"/>
                      <a:r>
                        <a:rPr lang="zh-CN" altLang="en-US" dirty="0"/>
                        <a:t>有效小数位数减少，整数部分可能超出表达范围，具体行为未定义</a:t>
                      </a:r>
                    </a:p>
                  </a:txBody>
                  <a:tcPr/>
                </a:tc>
                <a:extLst>
                  <a:ext uri="{0D108BD9-81ED-4DB2-BD59-A6C34878D82A}">
                    <a16:rowId xmlns:a16="http://schemas.microsoft.com/office/drawing/2014/main" val="3644624117"/>
                  </a:ext>
                </a:extLst>
              </a:tr>
              <a:tr h="370840">
                <a:tc>
                  <a:txBody>
                    <a:bodyPr/>
                    <a:lstStyle/>
                    <a:p>
                      <a:pPr algn="ctr"/>
                      <a:r>
                        <a:rPr lang="zh-CN" altLang="en-US" dirty="0"/>
                        <a:t>浮点数转整数</a:t>
                      </a:r>
                    </a:p>
                  </a:txBody>
                  <a:tcPr/>
                </a:tc>
                <a:tc>
                  <a:txBody>
                    <a:bodyPr/>
                    <a:lstStyle/>
                    <a:p>
                      <a:pPr algn="ctr"/>
                      <a:r>
                        <a:rPr lang="zh-CN" altLang="en-US" dirty="0"/>
                        <a:t>小数部分截断，如超出目标整数类型的表达范围，具体行为未定义</a:t>
                      </a:r>
                    </a:p>
                  </a:txBody>
                  <a:tcPr/>
                </a:tc>
                <a:extLst>
                  <a:ext uri="{0D108BD9-81ED-4DB2-BD59-A6C34878D82A}">
                    <a16:rowId xmlns:a16="http://schemas.microsoft.com/office/drawing/2014/main" val="863253109"/>
                  </a:ext>
                </a:extLst>
              </a:tr>
              <a:tr h="370840">
                <a:tc>
                  <a:txBody>
                    <a:bodyPr/>
                    <a:lstStyle/>
                    <a:p>
                      <a:pPr algn="ctr"/>
                      <a:r>
                        <a:rPr lang="zh-CN" altLang="en-US" dirty="0"/>
                        <a:t>长整数转短整数</a:t>
                      </a:r>
                    </a:p>
                  </a:txBody>
                  <a:tcPr/>
                </a:tc>
                <a:tc>
                  <a:txBody>
                    <a:bodyPr/>
                    <a:lstStyle/>
                    <a:p>
                      <a:pPr algn="ctr"/>
                      <a:r>
                        <a:rPr lang="zh-CN" altLang="en-US" dirty="0"/>
                        <a:t>当数据超出目标类型范围后出现截断，只有低位数据被拷贝，高位数据舍弃</a:t>
                      </a:r>
                    </a:p>
                  </a:txBody>
                  <a:tcPr/>
                </a:tc>
                <a:extLst>
                  <a:ext uri="{0D108BD9-81ED-4DB2-BD59-A6C34878D82A}">
                    <a16:rowId xmlns:a16="http://schemas.microsoft.com/office/drawing/2014/main" val="2442097915"/>
                  </a:ext>
                </a:extLst>
              </a:tr>
            </a:tbl>
          </a:graphicData>
        </a:graphic>
      </p:graphicFrame>
    </p:spTree>
    <p:extLst>
      <p:ext uri="{BB962C8B-B14F-4D97-AF65-F5344CB8AC3E}">
        <p14:creationId xmlns:p14="http://schemas.microsoft.com/office/powerpoint/2010/main" val="1606550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48998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类型转换</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A4D58AD2-49D3-4DC8-9E96-501D75B442F5}"/>
              </a:ext>
            </a:extLst>
          </p:cNvPr>
          <p:cNvSpPr txBox="1"/>
          <p:nvPr/>
        </p:nvSpPr>
        <p:spPr>
          <a:xfrm>
            <a:off x="701824" y="771550"/>
            <a:ext cx="7902624" cy="1705403"/>
          </a:xfrm>
          <a:prstGeom prst="rect">
            <a:avLst/>
          </a:prstGeom>
          <a:noFill/>
        </p:spPr>
        <p:txBody>
          <a:bodyPr wrap="square">
            <a:spAutoFit/>
          </a:bodyPr>
          <a:lstStyle/>
          <a:p>
            <a:pPr marL="285750" indent="-285750">
              <a:lnSpc>
                <a:spcPct val="150000"/>
              </a:lnSpc>
              <a:buFont typeface="Arial" panose="020B0604020202020204" pitchFamily="34" charset="0"/>
              <a:buChar char="•"/>
            </a:pPr>
            <a:r>
              <a:rPr kumimoji="1" lang="en-US" altLang="zh-CN" dirty="0">
                <a:solidFill>
                  <a:srgbClr val="005DA2"/>
                </a:solidFill>
                <a:latin typeface="微软雅黑" panose="020B0503020204020204" pitchFamily="34" charset="-122"/>
                <a:ea typeface="微软雅黑" panose="020B0503020204020204" pitchFamily="34" charset="-122"/>
              </a:rPr>
              <a:t>C++11</a:t>
            </a:r>
            <a:r>
              <a:rPr kumimoji="1" lang="zh-CN" altLang="en-US" dirty="0">
                <a:solidFill>
                  <a:srgbClr val="005DA2"/>
                </a:solidFill>
                <a:latin typeface="微软雅黑" panose="020B0503020204020204" pitchFamily="34" charset="-122"/>
                <a:ea typeface="微软雅黑" panose="020B0503020204020204" pitchFamily="34" charset="-122"/>
              </a:rPr>
              <a:t>引入的列表初始化方式能够避免类型窄化，提高代码安全性</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列表初始化禁止从</a:t>
            </a:r>
            <a:r>
              <a:rPr kumimoji="1" lang="zh-CN" altLang="en-US" dirty="0">
                <a:solidFill>
                  <a:srgbClr val="FF0000"/>
                </a:solidFill>
                <a:latin typeface="微软雅黑" panose="020B0503020204020204" pitchFamily="34" charset="-122"/>
                <a:ea typeface="微软雅黑" panose="020B0503020204020204" pitchFamily="34" charset="-122"/>
              </a:rPr>
              <a:t>浮点类型向整数类型转换</a:t>
            </a:r>
            <a:r>
              <a:rPr kumimoji="1" lang="zh-CN" altLang="en-US" dirty="0">
                <a:solidFill>
                  <a:srgbClr val="005DA2"/>
                </a:solidFill>
                <a:latin typeface="微软雅黑" panose="020B0503020204020204" pitchFamily="34" charset="-122"/>
                <a:ea typeface="微软雅黑" panose="020B0503020204020204" pitchFamily="34" charset="-122"/>
              </a:rPr>
              <a:t>、</a:t>
            </a:r>
            <a:r>
              <a:rPr kumimoji="1" lang="zh-CN" altLang="en-US" dirty="0">
                <a:solidFill>
                  <a:srgbClr val="FF0000"/>
                </a:solidFill>
                <a:latin typeface="微软雅黑" panose="020B0503020204020204" pitchFamily="34" charset="-122"/>
                <a:ea typeface="微软雅黑" panose="020B0503020204020204" pitchFamily="34" charset="-122"/>
              </a:rPr>
              <a:t>高精度浮点类型向低精度浮点类型转换</a:t>
            </a:r>
            <a:r>
              <a:rPr kumimoji="1" lang="zh-CN" altLang="en-US" dirty="0">
                <a:solidFill>
                  <a:srgbClr val="005DA2"/>
                </a:solidFill>
                <a:latin typeface="微软雅黑" panose="020B0503020204020204" pitchFamily="34" charset="-122"/>
                <a:ea typeface="微软雅黑" panose="020B0503020204020204" pitchFamily="34" charset="-122"/>
              </a:rPr>
              <a:t>、</a:t>
            </a:r>
            <a:r>
              <a:rPr kumimoji="1" lang="zh-CN" altLang="en-US" dirty="0">
                <a:solidFill>
                  <a:srgbClr val="FF0000"/>
                </a:solidFill>
                <a:latin typeface="微软雅黑" panose="020B0503020204020204" pitchFamily="34" charset="-122"/>
                <a:ea typeface="微软雅黑" panose="020B0503020204020204" pitchFamily="34" charset="-122"/>
              </a:rPr>
              <a:t>从整数或无作用域枚举类型向不能表示原类型所有值的整数类型转换</a:t>
            </a:r>
            <a:endParaRPr kumimoji="1" lang="en-US" altLang="zh-CN" dirty="0">
              <a:solidFill>
                <a:srgbClr val="FF0000"/>
              </a:solidFill>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2AAA1F4E-81D0-A052-186C-B80C696BC032}"/>
              </a:ext>
            </a:extLst>
          </p:cNvPr>
          <p:cNvGrpSpPr/>
          <p:nvPr/>
        </p:nvGrpSpPr>
        <p:grpSpPr>
          <a:xfrm>
            <a:off x="899592" y="2571750"/>
            <a:ext cx="7344816" cy="2232248"/>
            <a:chOff x="5813482" y="1421164"/>
            <a:chExt cx="2808312" cy="4247710"/>
          </a:xfrm>
          <a:solidFill>
            <a:schemeClr val="accent2">
              <a:lumMod val="20000"/>
              <a:lumOff val="80000"/>
            </a:schemeClr>
          </a:solidFill>
        </p:grpSpPr>
        <p:sp>
          <p:nvSpPr>
            <p:cNvPr id="4" name="矩形 3">
              <a:extLst>
                <a:ext uri="{FF2B5EF4-FFF2-40B4-BE49-F238E27FC236}">
                  <a16:creationId xmlns:a16="http://schemas.microsoft.com/office/drawing/2014/main" id="{4EDAB68F-FAEC-151E-F61E-A25407CC0E38}"/>
                </a:ext>
              </a:extLst>
            </p:cNvPr>
            <p:cNvSpPr/>
            <p:nvPr/>
          </p:nvSpPr>
          <p:spPr>
            <a:xfrm>
              <a:off x="5813482" y="1421164"/>
              <a:ext cx="2808312" cy="4247710"/>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2949EFEF-981B-8695-4871-01AF02D834ED}"/>
                </a:ext>
              </a:extLst>
            </p:cNvPr>
            <p:cNvSpPr txBox="1"/>
            <p:nvPr/>
          </p:nvSpPr>
          <p:spPr>
            <a:xfrm>
              <a:off x="5860955" y="1506210"/>
              <a:ext cx="2713365" cy="3865376"/>
            </a:xfrm>
            <a:prstGeom prst="rect">
              <a:avLst/>
            </a:prstGeom>
            <a:grpFill/>
          </p:spPr>
          <p:txBody>
            <a:bodyPr wrap="square" rtlCol="0">
              <a:spAutoFit/>
            </a:bodyPr>
            <a:lstStyle/>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const int v1 = 10;</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char c1 = v1;	// no warning</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char c2{v1};	// no warning</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int v2 = 10;</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char c3 = v2;	// no warning</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char c4{v2};	// narrowing conversion</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char c5{1000};	// narrowing conversion</a:t>
              </a:r>
            </a:p>
          </p:txBody>
        </p:sp>
      </p:grpSp>
    </p:spTree>
    <p:extLst>
      <p:ext uri="{BB962C8B-B14F-4D97-AF65-F5344CB8AC3E}">
        <p14:creationId xmlns:p14="http://schemas.microsoft.com/office/powerpoint/2010/main" val="3220884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48998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类型转换</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A4D58AD2-49D3-4DC8-9E96-501D75B442F5}"/>
              </a:ext>
            </a:extLst>
          </p:cNvPr>
          <p:cNvSpPr txBox="1"/>
          <p:nvPr/>
        </p:nvSpPr>
        <p:spPr>
          <a:xfrm>
            <a:off x="701824" y="771550"/>
            <a:ext cx="7902624" cy="3782895"/>
          </a:xfrm>
          <a:prstGeom prst="rect">
            <a:avLst/>
          </a:prstGeom>
          <a:noFill/>
        </p:spPr>
        <p:txBody>
          <a:bodyPr wrap="square">
            <a:spAutoFit/>
          </a:bodyPr>
          <a:lstStyle/>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显式类型转换能够使代码更易读，也能够避免编译器的无效警告</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除了上述转换方式，</a:t>
            </a:r>
            <a:r>
              <a:rPr kumimoji="1" lang="en-US" altLang="zh-CN" dirty="0">
                <a:solidFill>
                  <a:srgbClr val="005DA2"/>
                </a:solidFill>
                <a:latin typeface="微软雅黑" panose="020B0503020204020204" pitchFamily="34" charset="-122"/>
                <a:ea typeface="微软雅黑" panose="020B0503020204020204" pitchFamily="34" charset="-122"/>
              </a:rPr>
              <a:t>C++</a:t>
            </a:r>
            <a:r>
              <a:rPr kumimoji="1" lang="zh-CN" altLang="en-US" dirty="0">
                <a:solidFill>
                  <a:srgbClr val="005DA2"/>
                </a:solidFill>
                <a:latin typeface="微软雅黑" panose="020B0503020204020204" pitchFamily="34" charset="-122"/>
                <a:ea typeface="微软雅黑" panose="020B0503020204020204" pitchFamily="34" charset="-122"/>
              </a:rPr>
              <a:t>还提供了另外四个显式类型转换关键</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en-US" altLang="zh-CN" dirty="0" err="1">
                <a:solidFill>
                  <a:srgbClr val="005DA2"/>
                </a:solidFill>
                <a:latin typeface="微软雅黑" panose="020B0503020204020204" pitchFamily="34" charset="-122"/>
                <a:ea typeface="微软雅黑" panose="020B0503020204020204" pitchFamily="34" charset="-122"/>
              </a:rPr>
              <a:t>static_cast</a:t>
            </a:r>
            <a:r>
              <a:rPr kumimoji="1" lang="zh-CN" altLang="en-US" dirty="0">
                <a:solidFill>
                  <a:srgbClr val="005DA2"/>
                </a:solidFill>
                <a:latin typeface="微软雅黑" panose="020B0503020204020204" pitchFamily="34" charset="-122"/>
                <a:ea typeface="微软雅黑" panose="020B0503020204020204" pitchFamily="34" charset="-122"/>
              </a:rPr>
              <a:t>：任何有明确定义的类型转换</a:t>
            </a:r>
            <a:r>
              <a:rPr kumimoji="1" lang="en-US" altLang="zh-CN" dirty="0">
                <a:solidFill>
                  <a:srgbClr val="005DA2"/>
                </a:solidFill>
                <a:latin typeface="微软雅黑" panose="020B0503020204020204" pitchFamily="34" charset="-122"/>
                <a:ea typeface="微软雅黑" panose="020B0503020204020204" pitchFamily="34" charset="-122"/>
              </a:rPr>
              <a:t>(</a:t>
            </a:r>
            <a:r>
              <a:rPr kumimoji="1" lang="zh-CN" altLang="en-US" dirty="0">
                <a:solidFill>
                  <a:srgbClr val="005DA2"/>
                </a:solidFill>
                <a:latin typeface="微软雅黑" panose="020B0503020204020204" pitchFamily="34" charset="-122"/>
                <a:ea typeface="微软雅黑" panose="020B0503020204020204" pitchFamily="34" charset="-122"/>
              </a:rPr>
              <a:t>不包含</a:t>
            </a:r>
            <a:r>
              <a:rPr kumimoji="1" lang="en-US" altLang="zh-CN" dirty="0">
                <a:solidFill>
                  <a:srgbClr val="005DA2"/>
                </a:solidFill>
                <a:latin typeface="微软雅黑" panose="020B0503020204020204" pitchFamily="34" charset="-122"/>
                <a:ea typeface="微软雅黑" panose="020B0503020204020204" pitchFamily="34" charset="-122"/>
              </a:rPr>
              <a:t>const)</a:t>
            </a:r>
            <a:r>
              <a:rPr kumimoji="1" lang="zh-CN" altLang="en-US" dirty="0">
                <a:solidFill>
                  <a:srgbClr val="005DA2"/>
                </a:solidFill>
                <a:latin typeface="微软雅黑" panose="020B0503020204020204" pitchFamily="34" charset="-122"/>
                <a:ea typeface="微软雅黑" panose="020B0503020204020204" pitchFamily="34" charset="-122"/>
              </a:rPr>
              <a:t>，如</a:t>
            </a:r>
            <a:r>
              <a:rPr kumimoji="1" lang="zh-CN" altLang="en-US" dirty="0">
                <a:solidFill>
                  <a:srgbClr val="FF0000"/>
                </a:solidFill>
                <a:latin typeface="微软雅黑" panose="020B0503020204020204" pitchFamily="34" charset="-122"/>
                <a:ea typeface="微软雅黑" panose="020B0503020204020204" pitchFamily="34" charset="-122"/>
              </a:rPr>
              <a:t>替代算数转换</a:t>
            </a:r>
            <a:endParaRPr kumimoji="1" lang="en-US" altLang="zh-CN" dirty="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en-US" altLang="zh-CN" dirty="0" err="1">
                <a:solidFill>
                  <a:srgbClr val="005DA2"/>
                </a:solidFill>
                <a:latin typeface="微软雅黑" panose="020B0503020204020204" pitchFamily="34" charset="-122"/>
                <a:ea typeface="微软雅黑" panose="020B0503020204020204" pitchFamily="34" charset="-122"/>
              </a:rPr>
              <a:t>const_cast</a:t>
            </a:r>
            <a:r>
              <a:rPr kumimoji="1" lang="zh-CN" altLang="en-US" dirty="0">
                <a:solidFill>
                  <a:srgbClr val="005DA2"/>
                </a:solidFill>
                <a:latin typeface="微软雅黑" panose="020B0503020204020204" pitchFamily="34" charset="-122"/>
                <a:ea typeface="微软雅黑" panose="020B0503020204020204" pitchFamily="34" charset="-122"/>
              </a:rPr>
              <a:t>：改变运算对象的底层</a:t>
            </a:r>
            <a:r>
              <a:rPr kumimoji="1" lang="en-US" altLang="zh-CN" dirty="0">
                <a:solidFill>
                  <a:srgbClr val="005DA2"/>
                </a:solidFill>
                <a:latin typeface="微软雅黑" panose="020B0503020204020204" pitchFamily="34" charset="-122"/>
                <a:ea typeface="微软雅黑" panose="020B0503020204020204" pitchFamily="34" charset="-122"/>
              </a:rPr>
              <a:t>const</a:t>
            </a:r>
          </a:p>
          <a:p>
            <a:pPr marL="285750" indent="-285750">
              <a:lnSpc>
                <a:spcPct val="150000"/>
              </a:lnSpc>
              <a:buFont typeface="Arial" panose="020B0604020202020204" pitchFamily="34" charset="0"/>
              <a:buChar char="•"/>
            </a:pPr>
            <a:r>
              <a:rPr kumimoji="1" lang="en-US" altLang="zh-CN" dirty="0" err="1">
                <a:solidFill>
                  <a:srgbClr val="005DA2"/>
                </a:solidFill>
                <a:latin typeface="微软雅黑" panose="020B0503020204020204" pitchFamily="34" charset="-122"/>
                <a:ea typeface="微软雅黑" panose="020B0503020204020204" pitchFamily="34" charset="-122"/>
              </a:rPr>
              <a:t>dynamic_cast</a:t>
            </a:r>
            <a:r>
              <a:rPr kumimoji="1" lang="zh-CN" altLang="en-US" dirty="0">
                <a:solidFill>
                  <a:srgbClr val="005DA2"/>
                </a:solidFill>
                <a:latin typeface="微软雅黑" panose="020B0503020204020204" pitchFamily="34" charset="-122"/>
                <a:ea typeface="微软雅黑" panose="020B0503020204020204" pitchFamily="34" charset="-122"/>
              </a:rPr>
              <a:t>：根据运行时类型识别进行转换</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en-US" altLang="zh-CN" dirty="0" err="1">
                <a:solidFill>
                  <a:srgbClr val="005DA2"/>
                </a:solidFill>
                <a:latin typeface="微软雅黑" panose="020B0503020204020204" pitchFamily="34" charset="-122"/>
                <a:ea typeface="微软雅黑" panose="020B0503020204020204" pitchFamily="34" charset="-122"/>
              </a:rPr>
              <a:t>reinterpret_cast</a:t>
            </a:r>
            <a:r>
              <a:rPr kumimoji="1" lang="zh-CN" altLang="en-US" dirty="0">
                <a:solidFill>
                  <a:srgbClr val="005DA2"/>
                </a:solidFill>
                <a:latin typeface="微软雅黑" panose="020B0503020204020204" pitchFamily="34" charset="-122"/>
                <a:ea typeface="微软雅黑" panose="020B0503020204020204" pitchFamily="34" charset="-122"/>
              </a:rPr>
              <a:t>：按位重新解释，一般被认为是风险较大的操作</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DEACB01D-2C08-55E1-174E-D760501D95F1}"/>
              </a:ext>
            </a:extLst>
          </p:cNvPr>
          <p:cNvGrpSpPr/>
          <p:nvPr/>
        </p:nvGrpSpPr>
        <p:grpSpPr>
          <a:xfrm>
            <a:off x="899592" y="1347614"/>
            <a:ext cx="7344816" cy="1008112"/>
            <a:chOff x="5813482" y="1421164"/>
            <a:chExt cx="2808312" cy="4247710"/>
          </a:xfrm>
          <a:solidFill>
            <a:schemeClr val="accent2">
              <a:lumMod val="20000"/>
              <a:lumOff val="80000"/>
            </a:schemeClr>
          </a:solidFill>
        </p:grpSpPr>
        <p:sp>
          <p:nvSpPr>
            <p:cNvPr id="6" name="矩形 5">
              <a:extLst>
                <a:ext uri="{FF2B5EF4-FFF2-40B4-BE49-F238E27FC236}">
                  <a16:creationId xmlns:a16="http://schemas.microsoft.com/office/drawing/2014/main" id="{A9A27AB0-2091-5E48-D53D-FB54B6093D79}"/>
                </a:ext>
              </a:extLst>
            </p:cNvPr>
            <p:cNvSpPr/>
            <p:nvPr/>
          </p:nvSpPr>
          <p:spPr>
            <a:xfrm>
              <a:off x="5813482" y="1421164"/>
              <a:ext cx="2808312" cy="4247710"/>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3C2BC752-D58D-E1CE-D5E3-43841AC33526}"/>
                </a:ext>
              </a:extLst>
            </p:cNvPr>
            <p:cNvSpPr txBox="1"/>
            <p:nvPr/>
          </p:nvSpPr>
          <p:spPr>
            <a:xfrm>
              <a:off x="5860955" y="1506208"/>
              <a:ext cx="2713365" cy="3404169"/>
            </a:xfrm>
            <a:prstGeom prst="rect">
              <a:avLst/>
            </a:prstGeom>
            <a:grpFill/>
          </p:spPr>
          <p:txBody>
            <a:bodyPr wrap="square" rtlCol="0">
              <a:spAutoFit/>
            </a:bodyPr>
            <a:lstStyle/>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int v = 1;</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long v1 = (long)v;		// C</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语言显式转换</a:t>
              </a:r>
              <a:endPar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long v2 = long(v);		// C</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语言显式转换</a:t>
              </a:r>
              <a:endPar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2101647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44001" cy="5143500"/>
          </a:xfrm>
          <a:prstGeom prst="rect">
            <a:avLst/>
          </a:prstGeom>
        </p:spPr>
      </p:pic>
      <p:sp>
        <p:nvSpPr>
          <p:cNvPr id="11" name="Rectangle 3"/>
          <p:cNvSpPr txBox="1">
            <a:spLocks noChangeArrowheads="1"/>
          </p:cNvSpPr>
          <p:nvPr/>
        </p:nvSpPr>
        <p:spPr>
          <a:xfrm>
            <a:off x="3491880" y="1901035"/>
            <a:ext cx="5141491" cy="50244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zh-CN" altLang="en-US" sz="3200" b="1" dirty="0">
                <a:solidFill>
                  <a:schemeClr val="accent1"/>
                </a:solidFill>
                <a:latin typeface="微软雅黑" panose="020B0503020204020204" pitchFamily="34" charset="-122"/>
                <a:ea typeface="微软雅黑" panose="020B0503020204020204" pitchFamily="34" charset="-122"/>
              </a:rPr>
              <a:t>感谢观看</a:t>
            </a:r>
          </a:p>
        </p:txBody>
      </p:sp>
      <p:sp>
        <p:nvSpPr>
          <p:cNvPr id="12" name="Rectangle 4"/>
          <p:cNvSpPr txBox="1">
            <a:spLocks noChangeArrowheads="1"/>
          </p:cNvSpPr>
          <p:nvPr/>
        </p:nvSpPr>
        <p:spPr>
          <a:xfrm>
            <a:off x="3826314" y="2569318"/>
            <a:ext cx="4807056" cy="322659"/>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下节课再见</a:t>
            </a:r>
          </a:p>
        </p:txBody>
      </p:sp>
      <p:cxnSp>
        <p:nvCxnSpPr>
          <p:cNvPr id="13" name="直接连接符 5"/>
          <p:cNvCxnSpPr>
            <a:cxnSpLocks noChangeShapeType="1"/>
          </p:cNvCxnSpPr>
          <p:nvPr/>
        </p:nvCxnSpPr>
        <p:spPr bwMode="auto">
          <a:xfrm flipH="1">
            <a:off x="3923928" y="2486603"/>
            <a:ext cx="4617801" cy="0"/>
          </a:xfrm>
          <a:prstGeom prst="line">
            <a:avLst/>
          </a:prstGeom>
          <a:noFill/>
          <a:ln w="12700">
            <a:solidFill>
              <a:schemeClr val="accent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矩形 9"/>
          <p:cNvSpPr>
            <a:spLocks noChangeArrowheads="1"/>
          </p:cNvSpPr>
          <p:nvPr/>
        </p:nvSpPr>
        <p:spPr bwMode="auto">
          <a:xfrm>
            <a:off x="8727444" y="1898129"/>
            <a:ext cx="416556" cy="1609725"/>
          </a:xfrm>
          <a:prstGeom prst="rect">
            <a:avLst/>
          </a:prstGeom>
          <a:solidFill>
            <a:schemeClr val="accent1"/>
          </a:solidFill>
          <a:ln>
            <a:noFill/>
          </a:ln>
        </p:spPr>
        <p:txBody>
          <a:bodyPr lIns="68557" tIns="34279" rIns="68557" bIns="34279"/>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grpSp>
        <p:nvGrpSpPr>
          <p:cNvPr id="16" name="组合 15"/>
          <p:cNvGrpSpPr/>
          <p:nvPr/>
        </p:nvGrpSpPr>
        <p:grpSpPr>
          <a:xfrm>
            <a:off x="8120850" y="3071925"/>
            <a:ext cx="432048" cy="432834"/>
            <a:chOff x="6084168" y="1274820"/>
            <a:chExt cx="432048" cy="432834"/>
          </a:xfrm>
        </p:grpSpPr>
        <p:sp>
          <p:nvSpPr>
            <p:cNvPr id="21"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22"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27" name="组合 26"/>
          <p:cNvGrpSpPr/>
          <p:nvPr/>
        </p:nvGrpSpPr>
        <p:grpSpPr>
          <a:xfrm>
            <a:off x="6824706" y="3072318"/>
            <a:ext cx="432048" cy="432048"/>
            <a:chOff x="4788024" y="1275213"/>
            <a:chExt cx="432048" cy="432048"/>
          </a:xfrm>
        </p:grpSpPr>
        <p:sp>
          <p:nvSpPr>
            <p:cNvPr id="28"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29"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30" name="组合 29"/>
          <p:cNvGrpSpPr/>
          <p:nvPr/>
        </p:nvGrpSpPr>
        <p:grpSpPr>
          <a:xfrm>
            <a:off x="7472778" y="3071925"/>
            <a:ext cx="432833" cy="432834"/>
            <a:chOff x="5436096" y="1274820"/>
            <a:chExt cx="432833" cy="432834"/>
          </a:xfrm>
        </p:grpSpPr>
        <p:sp>
          <p:nvSpPr>
            <p:cNvPr id="31"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2"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33" name="组合 32"/>
          <p:cNvGrpSpPr/>
          <p:nvPr/>
        </p:nvGrpSpPr>
        <p:grpSpPr>
          <a:xfrm>
            <a:off x="5528562" y="3071925"/>
            <a:ext cx="432833" cy="432834"/>
            <a:chOff x="3491880" y="1274820"/>
            <a:chExt cx="432833" cy="432834"/>
          </a:xfrm>
        </p:grpSpPr>
        <p:sp>
          <p:nvSpPr>
            <p:cNvPr id="34"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5"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36" name="组合 35"/>
          <p:cNvGrpSpPr/>
          <p:nvPr/>
        </p:nvGrpSpPr>
        <p:grpSpPr>
          <a:xfrm>
            <a:off x="6176634" y="3071925"/>
            <a:ext cx="432833" cy="432834"/>
            <a:chOff x="4139952" y="1274820"/>
            <a:chExt cx="432833" cy="432834"/>
          </a:xfrm>
        </p:grpSpPr>
        <p:sp>
          <p:nvSpPr>
            <p:cNvPr id="37"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8"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latin typeface="Roboto Ligh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right)">
                                      <p:cBhvr>
                                        <p:cTn id="7" dur="500"/>
                                        <p:tgtEl>
                                          <p:spTgt spid="14"/>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1"/>
                                        </p:tgtEl>
                                        <p:attrNameLst>
                                          <p:attrName>ppt_y</p:attrName>
                                        </p:attrNameLst>
                                      </p:cBhvr>
                                      <p:tavLst>
                                        <p:tav tm="0">
                                          <p:val>
                                            <p:strVal val="#ppt_y"/>
                                          </p:val>
                                        </p:tav>
                                        <p:tav tm="100000">
                                          <p:val>
                                            <p:strVal val="#ppt_y"/>
                                          </p:val>
                                        </p:tav>
                                      </p:tavLst>
                                    </p:anim>
                                    <p:anim calcmode="lin" valueType="num">
                                      <p:cBhvr>
                                        <p:cTn id="13"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1"/>
                                        </p:tgtEl>
                                      </p:cBhvr>
                                    </p:animEffect>
                                  </p:childTnLst>
                                </p:cTn>
                              </p:par>
                            </p:childTnLst>
                          </p:cTn>
                        </p:par>
                        <p:par>
                          <p:cTn id="16" fill="hold">
                            <p:stCondLst>
                              <p:cond delay="1150"/>
                            </p:stCondLst>
                            <p:childTnLst>
                              <p:par>
                                <p:cTn id="17" presetID="22" presetClass="entr" presetSubtype="2"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1000"/>
                                        <p:tgtEl>
                                          <p:spTgt spid="13"/>
                                        </p:tgtEl>
                                      </p:cBhvr>
                                    </p:animEffect>
                                  </p:childTnLst>
                                </p:cTn>
                              </p:par>
                            </p:childTnLst>
                          </p:cTn>
                        </p:par>
                        <p:par>
                          <p:cTn id="20" fill="hold">
                            <p:stCondLst>
                              <p:cond delay="2150"/>
                            </p:stCondLst>
                            <p:childTnLst>
                              <p:par>
                                <p:cTn id="21" presetID="53" presetClass="entr" presetSubtype="16" fill="hold" grpId="0" nodeType="afterEffect">
                                  <p:stCondLst>
                                    <p:cond delay="0"/>
                                  </p:stCondLst>
                                  <p:iterate type="lt">
                                    <p:tmPct val="7000"/>
                                  </p:iterate>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fltVal val="0"/>
                                          </p:val>
                                        </p:tav>
                                        <p:tav tm="100000">
                                          <p:val>
                                            <p:strVal val="#ppt_w"/>
                                          </p:val>
                                        </p:tav>
                                      </p:tavLst>
                                    </p:anim>
                                    <p:anim calcmode="lin" valueType="num">
                                      <p:cBhvr>
                                        <p:cTn id="24" dur="500" fill="hold"/>
                                        <p:tgtEl>
                                          <p:spTgt spid="12"/>
                                        </p:tgtEl>
                                        <p:attrNameLst>
                                          <p:attrName>ppt_h</p:attrName>
                                        </p:attrNameLst>
                                      </p:cBhvr>
                                      <p:tavLst>
                                        <p:tav tm="0">
                                          <p:val>
                                            <p:fltVal val="0"/>
                                          </p:val>
                                        </p:tav>
                                        <p:tav tm="100000">
                                          <p:val>
                                            <p:strVal val="#ppt_h"/>
                                          </p:val>
                                        </p:tav>
                                      </p:tavLst>
                                    </p:anim>
                                    <p:animEffect transition="in" filter="fade">
                                      <p:cBhvr>
                                        <p:cTn id="25" dur="500"/>
                                        <p:tgtEl>
                                          <p:spTgt spid="12"/>
                                        </p:tgtEl>
                                      </p:cBhvr>
                                    </p:animEffect>
                                  </p:childTnLst>
                                </p:cTn>
                              </p:par>
                            </p:childTnLst>
                          </p:cTn>
                        </p:par>
                        <p:par>
                          <p:cTn id="26" fill="hold">
                            <p:stCondLst>
                              <p:cond delay="2790"/>
                            </p:stCondLst>
                            <p:childTnLst>
                              <p:par>
                                <p:cTn id="27" presetID="53" presetClass="entr" presetSubtype="16" fill="hold" nodeType="afterEffect">
                                  <p:stCondLst>
                                    <p:cond delay="0"/>
                                  </p:stCondLst>
                                  <p:childTnLst>
                                    <p:set>
                                      <p:cBhvr>
                                        <p:cTn id="28" dur="1" fill="hold">
                                          <p:stCondLst>
                                            <p:cond delay="0"/>
                                          </p:stCondLst>
                                        </p:cTn>
                                        <p:tgtEl>
                                          <p:spTgt spid="33"/>
                                        </p:tgtEl>
                                        <p:attrNameLst>
                                          <p:attrName>style.visibility</p:attrName>
                                        </p:attrNameLst>
                                      </p:cBhvr>
                                      <p:to>
                                        <p:strVal val="visible"/>
                                      </p:to>
                                    </p:set>
                                    <p:anim calcmode="lin" valueType="num">
                                      <p:cBhvr>
                                        <p:cTn id="29" dur="500" fill="hold"/>
                                        <p:tgtEl>
                                          <p:spTgt spid="33"/>
                                        </p:tgtEl>
                                        <p:attrNameLst>
                                          <p:attrName>ppt_w</p:attrName>
                                        </p:attrNameLst>
                                      </p:cBhvr>
                                      <p:tavLst>
                                        <p:tav tm="0">
                                          <p:val>
                                            <p:fltVal val="0"/>
                                          </p:val>
                                        </p:tav>
                                        <p:tav tm="100000">
                                          <p:val>
                                            <p:strVal val="#ppt_w"/>
                                          </p:val>
                                        </p:tav>
                                      </p:tavLst>
                                    </p:anim>
                                    <p:anim calcmode="lin" valueType="num">
                                      <p:cBhvr>
                                        <p:cTn id="30" dur="500" fill="hold"/>
                                        <p:tgtEl>
                                          <p:spTgt spid="33"/>
                                        </p:tgtEl>
                                        <p:attrNameLst>
                                          <p:attrName>ppt_h</p:attrName>
                                        </p:attrNameLst>
                                      </p:cBhvr>
                                      <p:tavLst>
                                        <p:tav tm="0">
                                          <p:val>
                                            <p:fltVal val="0"/>
                                          </p:val>
                                        </p:tav>
                                        <p:tav tm="100000">
                                          <p:val>
                                            <p:strVal val="#ppt_h"/>
                                          </p:val>
                                        </p:tav>
                                      </p:tavLst>
                                    </p:anim>
                                    <p:animEffect transition="in" filter="fade">
                                      <p:cBhvr>
                                        <p:cTn id="31" dur="500"/>
                                        <p:tgtEl>
                                          <p:spTgt spid="33"/>
                                        </p:tgtEl>
                                      </p:cBhvr>
                                    </p:animEffect>
                                  </p:childTnLst>
                                </p:cTn>
                              </p:par>
                              <p:par>
                                <p:cTn id="32" presetID="53" presetClass="entr" presetSubtype="16" fill="hold" nodeType="withEffect">
                                  <p:stCondLst>
                                    <p:cond delay="200"/>
                                  </p:stCondLst>
                                  <p:childTnLst>
                                    <p:set>
                                      <p:cBhvr>
                                        <p:cTn id="33" dur="1" fill="hold">
                                          <p:stCondLst>
                                            <p:cond delay="0"/>
                                          </p:stCondLst>
                                        </p:cTn>
                                        <p:tgtEl>
                                          <p:spTgt spid="36"/>
                                        </p:tgtEl>
                                        <p:attrNameLst>
                                          <p:attrName>style.visibility</p:attrName>
                                        </p:attrNameLst>
                                      </p:cBhvr>
                                      <p:to>
                                        <p:strVal val="visible"/>
                                      </p:to>
                                    </p:set>
                                    <p:anim calcmode="lin" valueType="num">
                                      <p:cBhvr>
                                        <p:cTn id="34" dur="500" fill="hold"/>
                                        <p:tgtEl>
                                          <p:spTgt spid="36"/>
                                        </p:tgtEl>
                                        <p:attrNameLst>
                                          <p:attrName>ppt_w</p:attrName>
                                        </p:attrNameLst>
                                      </p:cBhvr>
                                      <p:tavLst>
                                        <p:tav tm="0">
                                          <p:val>
                                            <p:fltVal val="0"/>
                                          </p:val>
                                        </p:tav>
                                        <p:tav tm="100000">
                                          <p:val>
                                            <p:strVal val="#ppt_w"/>
                                          </p:val>
                                        </p:tav>
                                      </p:tavLst>
                                    </p:anim>
                                    <p:anim calcmode="lin" valueType="num">
                                      <p:cBhvr>
                                        <p:cTn id="35" dur="500" fill="hold"/>
                                        <p:tgtEl>
                                          <p:spTgt spid="36"/>
                                        </p:tgtEl>
                                        <p:attrNameLst>
                                          <p:attrName>ppt_h</p:attrName>
                                        </p:attrNameLst>
                                      </p:cBhvr>
                                      <p:tavLst>
                                        <p:tav tm="0">
                                          <p:val>
                                            <p:fltVal val="0"/>
                                          </p:val>
                                        </p:tav>
                                        <p:tav tm="100000">
                                          <p:val>
                                            <p:strVal val="#ppt_h"/>
                                          </p:val>
                                        </p:tav>
                                      </p:tavLst>
                                    </p:anim>
                                    <p:animEffect transition="in" filter="fade">
                                      <p:cBhvr>
                                        <p:cTn id="36" dur="500"/>
                                        <p:tgtEl>
                                          <p:spTgt spid="36"/>
                                        </p:tgtEl>
                                      </p:cBhvr>
                                    </p:animEffect>
                                  </p:childTnLst>
                                </p:cTn>
                              </p:par>
                              <p:par>
                                <p:cTn id="37" presetID="53" presetClass="entr" presetSubtype="16" fill="hold" nodeType="withEffect">
                                  <p:stCondLst>
                                    <p:cond delay="400"/>
                                  </p:stCondLst>
                                  <p:childTnLst>
                                    <p:set>
                                      <p:cBhvr>
                                        <p:cTn id="38" dur="1" fill="hold">
                                          <p:stCondLst>
                                            <p:cond delay="0"/>
                                          </p:stCondLst>
                                        </p:cTn>
                                        <p:tgtEl>
                                          <p:spTgt spid="27"/>
                                        </p:tgtEl>
                                        <p:attrNameLst>
                                          <p:attrName>style.visibility</p:attrName>
                                        </p:attrNameLst>
                                      </p:cBhvr>
                                      <p:to>
                                        <p:strVal val="visible"/>
                                      </p:to>
                                    </p:set>
                                    <p:anim calcmode="lin" valueType="num">
                                      <p:cBhvr>
                                        <p:cTn id="39" dur="500" fill="hold"/>
                                        <p:tgtEl>
                                          <p:spTgt spid="27"/>
                                        </p:tgtEl>
                                        <p:attrNameLst>
                                          <p:attrName>ppt_w</p:attrName>
                                        </p:attrNameLst>
                                      </p:cBhvr>
                                      <p:tavLst>
                                        <p:tav tm="0">
                                          <p:val>
                                            <p:fltVal val="0"/>
                                          </p:val>
                                        </p:tav>
                                        <p:tav tm="100000">
                                          <p:val>
                                            <p:strVal val="#ppt_w"/>
                                          </p:val>
                                        </p:tav>
                                      </p:tavLst>
                                    </p:anim>
                                    <p:anim calcmode="lin" valueType="num">
                                      <p:cBhvr>
                                        <p:cTn id="40" dur="500" fill="hold"/>
                                        <p:tgtEl>
                                          <p:spTgt spid="27"/>
                                        </p:tgtEl>
                                        <p:attrNameLst>
                                          <p:attrName>ppt_h</p:attrName>
                                        </p:attrNameLst>
                                      </p:cBhvr>
                                      <p:tavLst>
                                        <p:tav tm="0">
                                          <p:val>
                                            <p:fltVal val="0"/>
                                          </p:val>
                                        </p:tav>
                                        <p:tav tm="100000">
                                          <p:val>
                                            <p:strVal val="#ppt_h"/>
                                          </p:val>
                                        </p:tav>
                                      </p:tavLst>
                                    </p:anim>
                                    <p:animEffect transition="in" filter="fade">
                                      <p:cBhvr>
                                        <p:cTn id="41" dur="500"/>
                                        <p:tgtEl>
                                          <p:spTgt spid="27"/>
                                        </p:tgtEl>
                                      </p:cBhvr>
                                    </p:animEffect>
                                  </p:childTnLst>
                                </p:cTn>
                              </p:par>
                              <p:par>
                                <p:cTn id="42" presetID="53" presetClass="entr" presetSubtype="16" fill="hold" nodeType="withEffect">
                                  <p:stCondLst>
                                    <p:cond delay="600"/>
                                  </p:stCondLst>
                                  <p:childTnLst>
                                    <p:set>
                                      <p:cBhvr>
                                        <p:cTn id="43" dur="1" fill="hold">
                                          <p:stCondLst>
                                            <p:cond delay="0"/>
                                          </p:stCondLst>
                                        </p:cTn>
                                        <p:tgtEl>
                                          <p:spTgt spid="30"/>
                                        </p:tgtEl>
                                        <p:attrNameLst>
                                          <p:attrName>style.visibility</p:attrName>
                                        </p:attrNameLst>
                                      </p:cBhvr>
                                      <p:to>
                                        <p:strVal val="visible"/>
                                      </p:to>
                                    </p:set>
                                    <p:anim calcmode="lin" valueType="num">
                                      <p:cBhvr>
                                        <p:cTn id="44" dur="500" fill="hold"/>
                                        <p:tgtEl>
                                          <p:spTgt spid="30"/>
                                        </p:tgtEl>
                                        <p:attrNameLst>
                                          <p:attrName>ppt_w</p:attrName>
                                        </p:attrNameLst>
                                      </p:cBhvr>
                                      <p:tavLst>
                                        <p:tav tm="0">
                                          <p:val>
                                            <p:fltVal val="0"/>
                                          </p:val>
                                        </p:tav>
                                        <p:tav tm="100000">
                                          <p:val>
                                            <p:strVal val="#ppt_w"/>
                                          </p:val>
                                        </p:tav>
                                      </p:tavLst>
                                    </p:anim>
                                    <p:anim calcmode="lin" valueType="num">
                                      <p:cBhvr>
                                        <p:cTn id="45" dur="500" fill="hold"/>
                                        <p:tgtEl>
                                          <p:spTgt spid="30"/>
                                        </p:tgtEl>
                                        <p:attrNameLst>
                                          <p:attrName>ppt_h</p:attrName>
                                        </p:attrNameLst>
                                      </p:cBhvr>
                                      <p:tavLst>
                                        <p:tav tm="0">
                                          <p:val>
                                            <p:fltVal val="0"/>
                                          </p:val>
                                        </p:tav>
                                        <p:tav tm="100000">
                                          <p:val>
                                            <p:strVal val="#ppt_h"/>
                                          </p:val>
                                        </p:tav>
                                      </p:tavLst>
                                    </p:anim>
                                    <p:animEffect transition="in" filter="fade">
                                      <p:cBhvr>
                                        <p:cTn id="46" dur="500"/>
                                        <p:tgtEl>
                                          <p:spTgt spid="30"/>
                                        </p:tgtEl>
                                      </p:cBhvr>
                                    </p:animEffect>
                                  </p:childTnLst>
                                </p:cTn>
                              </p:par>
                              <p:par>
                                <p:cTn id="47" presetID="53" presetClass="entr" presetSubtype="16" fill="hold" nodeType="withEffect">
                                  <p:stCondLst>
                                    <p:cond delay="800"/>
                                  </p:stCondLst>
                                  <p:childTnLst>
                                    <p:set>
                                      <p:cBhvr>
                                        <p:cTn id="48" dur="1" fill="hold">
                                          <p:stCondLst>
                                            <p:cond delay="0"/>
                                          </p:stCondLst>
                                        </p:cTn>
                                        <p:tgtEl>
                                          <p:spTgt spid="16"/>
                                        </p:tgtEl>
                                        <p:attrNameLst>
                                          <p:attrName>style.visibility</p:attrName>
                                        </p:attrNameLst>
                                      </p:cBhvr>
                                      <p:to>
                                        <p:strVal val="visible"/>
                                      </p:to>
                                    </p:set>
                                    <p:anim calcmode="lin" valueType="num">
                                      <p:cBhvr>
                                        <p:cTn id="49" dur="500" fill="hold"/>
                                        <p:tgtEl>
                                          <p:spTgt spid="16"/>
                                        </p:tgtEl>
                                        <p:attrNameLst>
                                          <p:attrName>ppt_w</p:attrName>
                                        </p:attrNameLst>
                                      </p:cBhvr>
                                      <p:tavLst>
                                        <p:tav tm="0">
                                          <p:val>
                                            <p:fltVal val="0"/>
                                          </p:val>
                                        </p:tav>
                                        <p:tav tm="100000">
                                          <p:val>
                                            <p:strVal val="#ppt_w"/>
                                          </p:val>
                                        </p:tav>
                                      </p:tavLst>
                                    </p:anim>
                                    <p:anim calcmode="lin" valueType="num">
                                      <p:cBhvr>
                                        <p:cTn id="50" dur="500" fill="hold"/>
                                        <p:tgtEl>
                                          <p:spTgt spid="16"/>
                                        </p:tgtEl>
                                        <p:attrNameLst>
                                          <p:attrName>ppt_h</p:attrName>
                                        </p:attrNameLst>
                                      </p:cBhvr>
                                      <p:tavLst>
                                        <p:tav tm="0">
                                          <p:val>
                                            <p:fltVal val="0"/>
                                          </p:val>
                                        </p:tav>
                                        <p:tav tm="100000">
                                          <p:val>
                                            <p:strVal val="#ppt_h"/>
                                          </p:val>
                                        </p:tav>
                                      </p:tavLst>
                                    </p:anim>
                                    <p:animEffect transition="in" filter="fade">
                                      <p:cBhvr>
                                        <p:cTn id="5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P spid="12" grpId="0"/>
      <p:bldP spid="14" grpId="0" animBg="1"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基础类型</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A4D58AD2-49D3-4DC8-9E96-501D75B442F5}"/>
              </a:ext>
            </a:extLst>
          </p:cNvPr>
          <p:cNvSpPr txBox="1"/>
          <p:nvPr/>
        </p:nvSpPr>
        <p:spPr>
          <a:xfrm>
            <a:off x="701824" y="771550"/>
            <a:ext cx="7686600" cy="1289905"/>
          </a:xfrm>
          <a:prstGeom prst="rect">
            <a:avLst/>
          </a:prstGeom>
          <a:noFill/>
        </p:spPr>
        <p:txBody>
          <a:bodyPr wrap="square">
            <a:spAutoFit/>
          </a:bodyPr>
          <a:lstStyle/>
          <a:p>
            <a:pPr marL="285750" indent="-285750">
              <a:lnSpc>
                <a:spcPct val="150000"/>
              </a:lnSpc>
              <a:buFont typeface="Arial" panose="020B0604020202020204" pitchFamily="34" charset="0"/>
              <a:buChar char="•"/>
            </a:pPr>
            <a:r>
              <a:rPr kumimoji="1" lang="en-US" altLang="zh-CN" dirty="0">
                <a:solidFill>
                  <a:srgbClr val="005DA2"/>
                </a:solidFill>
                <a:latin typeface="微软雅黑" panose="020B0503020204020204" pitchFamily="34" charset="-122"/>
                <a:ea typeface="微软雅黑" panose="020B0503020204020204" pitchFamily="34" charset="-122"/>
              </a:rPr>
              <a:t>bool</a:t>
            </a:r>
            <a:r>
              <a:rPr kumimoji="1" lang="zh-CN" altLang="en-US" dirty="0">
                <a:solidFill>
                  <a:srgbClr val="005DA2"/>
                </a:solidFill>
                <a:latin typeface="微软雅黑" panose="020B0503020204020204" pitchFamily="34" charset="-122"/>
                <a:ea typeface="微软雅黑" panose="020B0503020204020204" pitchFamily="34" charset="-122"/>
              </a:rPr>
              <a:t>是</a:t>
            </a:r>
            <a:r>
              <a:rPr kumimoji="1" lang="en-US" altLang="zh-CN" dirty="0">
                <a:solidFill>
                  <a:srgbClr val="005DA2"/>
                </a:solidFill>
                <a:latin typeface="微软雅黑" panose="020B0503020204020204" pitchFamily="34" charset="-122"/>
                <a:ea typeface="微软雅黑" panose="020B0503020204020204" pitchFamily="34" charset="-122"/>
              </a:rPr>
              <a:t>C++</a:t>
            </a:r>
            <a:r>
              <a:rPr kumimoji="1" lang="zh-CN" altLang="en-US" dirty="0">
                <a:solidFill>
                  <a:srgbClr val="005DA2"/>
                </a:solidFill>
                <a:latin typeface="微软雅黑" panose="020B0503020204020204" pitchFamily="34" charset="-122"/>
                <a:ea typeface="微软雅黑" panose="020B0503020204020204" pitchFamily="34" charset="-122"/>
              </a:rPr>
              <a:t>新引入的类型，并且同时引入</a:t>
            </a:r>
            <a:r>
              <a:rPr kumimoji="1" lang="en-US" altLang="zh-CN" dirty="0">
                <a:solidFill>
                  <a:srgbClr val="005DA2"/>
                </a:solidFill>
                <a:latin typeface="微软雅黑" panose="020B0503020204020204" pitchFamily="34" charset="-122"/>
                <a:ea typeface="微软雅黑" panose="020B0503020204020204" pitchFamily="34" charset="-122"/>
              </a:rPr>
              <a:t>true</a:t>
            </a:r>
            <a:r>
              <a:rPr kumimoji="1" lang="zh-CN" altLang="en-US" dirty="0">
                <a:solidFill>
                  <a:srgbClr val="005DA2"/>
                </a:solidFill>
                <a:latin typeface="微软雅黑" panose="020B0503020204020204" pitchFamily="34" charset="-122"/>
                <a:ea typeface="微软雅黑" panose="020B0503020204020204" pitchFamily="34" charset="-122"/>
              </a:rPr>
              <a:t>和</a:t>
            </a:r>
            <a:r>
              <a:rPr kumimoji="1" lang="en-US" altLang="zh-CN" dirty="0">
                <a:solidFill>
                  <a:srgbClr val="005DA2"/>
                </a:solidFill>
                <a:latin typeface="微软雅黑" panose="020B0503020204020204" pitchFamily="34" charset="-122"/>
                <a:ea typeface="微软雅黑" panose="020B0503020204020204" pitchFamily="34" charset="-122"/>
              </a:rPr>
              <a:t>false</a:t>
            </a:r>
            <a:r>
              <a:rPr kumimoji="1" lang="zh-CN" altLang="en-US" dirty="0">
                <a:solidFill>
                  <a:srgbClr val="005DA2"/>
                </a:solidFill>
                <a:latin typeface="微软雅黑" panose="020B0503020204020204" pitchFamily="34" charset="-122"/>
                <a:ea typeface="微软雅黑" panose="020B0503020204020204" pitchFamily="34" charset="-122"/>
              </a:rPr>
              <a:t>两个关键字</a:t>
            </a:r>
            <a:endParaRPr kumimoji="1" lang="en-US" altLang="zh-CN" dirty="0">
              <a:solidFill>
                <a:srgbClr val="005DA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en-US" altLang="zh-CN" dirty="0">
                <a:solidFill>
                  <a:srgbClr val="005DA2"/>
                </a:solidFill>
                <a:latin typeface="微软雅黑" panose="020B0503020204020204" pitchFamily="34" charset="-122"/>
                <a:ea typeface="微软雅黑" panose="020B0503020204020204" pitchFamily="34" charset="-122"/>
              </a:rPr>
              <a:t>bool</a:t>
            </a:r>
            <a:r>
              <a:rPr kumimoji="1" lang="zh-CN" altLang="en-US" dirty="0">
                <a:solidFill>
                  <a:srgbClr val="005DA2"/>
                </a:solidFill>
                <a:latin typeface="微软雅黑" panose="020B0503020204020204" pitchFamily="34" charset="-122"/>
                <a:ea typeface="微软雅黑" panose="020B0503020204020204" pitchFamily="34" charset="-122"/>
              </a:rPr>
              <a:t>变量为</a:t>
            </a:r>
            <a:r>
              <a:rPr kumimoji="1" lang="en-US" altLang="zh-CN" dirty="0">
                <a:solidFill>
                  <a:srgbClr val="005DA2"/>
                </a:solidFill>
                <a:latin typeface="微软雅黑" panose="020B0503020204020204" pitchFamily="34" charset="-122"/>
                <a:ea typeface="微软雅黑" panose="020B0503020204020204" pitchFamily="34" charset="-122"/>
              </a:rPr>
              <a:t>true</a:t>
            </a:r>
            <a:r>
              <a:rPr kumimoji="1" lang="zh-CN" altLang="en-US" dirty="0">
                <a:solidFill>
                  <a:srgbClr val="005DA2"/>
                </a:solidFill>
                <a:latin typeface="微软雅黑" panose="020B0503020204020204" pitchFamily="34" charset="-122"/>
                <a:ea typeface="微软雅黑" panose="020B0503020204020204" pitchFamily="34" charset="-122"/>
              </a:rPr>
              <a:t>时内存数据值为</a:t>
            </a:r>
            <a:r>
              <a:rPr kumimoji="1" lang="en-US" altLang="zh-CN" dirty="0">
                <a:solidFill>
                  <a:srgbClr val="005DA2"/>
                </a:solidFill>
                <a:latin typeface="微软雅黑" panose="020B0503020204020204" pitchFamily="34" charset="-122"/>
                <a:ea typeface="微软雅黑" panose="020B0503020204020204" pitchFamily="34" charset="-122"/>
              </a:rPr>
              <a:t>1</a:t>
            </a:r>
            <a:r>
              <a:rPr kumimoji="1" lang="zh-CN" altLang="en-US" dirty="0">
                <a:solidFill>
                  <a:srgbClr val="005DA2"/>
                </a:solidFill>
                <a:latin typeface="微软雅黑" panose="020B0503020204020204" pitchFamily="34" charset="-122"/>
                <a:ea typeface="微软雅黑" panose="020B0503020204020204" pitchFamily="34" charset="-122"/>
              </a:rPr>
              <a:t>，</a:t>
            </a:r>
            <a:r>
              <a:rPr kumimoji="1" lang="en-US" altLang="zh-CN" dirty="0">
                <a:solidFill>
                  <a:srgbClr val="005DA2"/>
                </a:solidFill>
                <a:latin typeface="微软雅黑" panose="020B0503020204020204" pitchFamily="34" charset="-122"/>
                <a:ea typeface="微软雅黑" panose="020B0503020204020204" pitchFamily="34" charset="-122"/>
              </a:rPr>
              <a:t>bool</a:t>
            </a:r>
            <a:r>
              <a:rPr kumimoji="1" lang="zh-CN" altLang="en-US" dirty="0">
                <a:solidFill>
                  <a:srgbClr val="005DA2"/>
                </a:solidFill>
                <a:latin typeface="微软雅黑" panose="020B0503020204020204" pitchFamily="34" charset="-122"/>
                <a:ea typeface="微软雅黑" panose="020B0503020204020204" pitchFamily="34" charset="-122"/>
              </a:rPr>
              <a:t>变量为</a:t>
            </a:r>
            <a:r>
              <a:rPr kumimoji="1" lang="en-US" altLang="zh-CN" dirty="0">
                <a:solidFill>
                  <a:srgbClr val="005DA2"/>
                </a:solidFill>
                <a:latin typeface="微软雅黑" panose="020B0503020204020204" pitchFamily="34" charset="-122"/>
                <a:ea typeface="微软雅黑" panose="020B0503020204020204" pitchFamily="34" charset="-122"/>
              </a:rPr>
              <a:t>false</a:t>
            </a:r>
            <a:r>
              <a:rPr kumimoji="1" lang="zh-CN" altLang="en-US" dirty="0">
                <a:solidFill>
                  <a:srgbClr val="005DA2"/>
                </a:solidFill>
                <a:latin typeface="微软雅黑" panose="020B0503020204020204" pitchFamily="34" charset="-122"/>
                <a:ea typeface="微软雅黑" panose="020B0503020204020204" pitchFamily="34" charset="-122"/>
              </a:rPr>
              <a:t>时，内存数据为</a:t>
            </a:r>
            <a:r>
              <a:rPr kumimoji="1" lang="en-US" altLang="zh-CN" dirty="0">
                <a:solidFill>
                  <a:srgbClr val="005DA2"/>
                </a:solidFill>
                <a:latin typeface="微软雅黑" panose="020B0503020204020204" pitchFamily="34" charset="-122"/>
                <a:ea typeface="微软雅黑" panose="020B0503020204020204" pitchFamily="34" charset="-122"/>
              </a:rPr>
              <a:t>0</a:t>
            </a:r>
          </a:p>
          <a:p>
            <a:pPr marL="285750" indent="-285750">
              <a:lnSpc>
                <a:spcPct val="150000"/>
              </a:lnSpc>
              <a:buFont typeface="Arial" panose="020B0604020202020204" pitchFamily="34" charset="0"/>
              <a:buChar char="•"/>
            </a:pPr>
            <a:r>
              <a:rPr kumimoji="1" lang="zh-CN" altLang="en-US" dirty="0">
                <a:solidFill>
                  <a:srgbClr val="005DA2"/>
                </a:solidFill>
                <a:latin typeface="微软雅黑" panose="020B0503020204020204" pitchFamily="34" charset="-122"/>
                <a:ea typeface="微软雅黑" panose="020B0503020204020204" pitchFamily="34" charset="-122"/>
              </a:rPr>
              <a:t>其他算数变量按</a:t>
            </a:r>
            <a:r>
              <a:rPr kumimoji="1" lang="en-US" altLang="zh-CN" dirty="0">
                <a:solidFill>
                  <a:srgbClr val="005DA2"/>
                </a:solidFill>
                <a:latin typeface="微软雅黑" panose="020B0503020204020204" pitchFamily="34" charset="-122"/>
                <a:ea typeface="微软雅黑" panose="020B0503020204020204" pitchFamily="34" charset="-122"/>
              </a:rPr>
              <a:t>bool</a:t>
            </a:r>
            <a:r>
              <a:rPr kumimoji="1" lang="zh-CN" altLang="en-US" dirty="0">
                <a:solidFill>
                  <a:srgbClr val="005DA2"/>
                </a:solidFill>
                <a:latin typeface="微软雅黑" panose="020B0503020204020204" pitchFamily="34" charset="-122"/>
                <a:ea typeface="微软雅黑" panose="020B0503020204020204" pitchFamily="34" charset="-122"/>
              </a:rPr>
              <a:t>类型处理时，非</a:t>
            </a:r>
            <a:r>
              <a:rPr kumimoji="1" lang="en-US" altLang="zh-CN" dirty="0">
                <a:solidFill>
                  <a:srgbClr val="005DA2"/>
                </a:solidFill>
                <a:latin typeface="微软雅黑" panose="020B0503020204020204" pitchFamily="34" charset="-122"/>
                <a:ea typeface="微软雅黑" panose="020B0503020204020204" pitchFamily="34" charset="-122"/>
              </a:rPr>
              <a:t>0</a:t>
            </a:r>
            <a:r>
              <a:rPr kumimoji="1" lang="zh-CN" altLang="en-US" dirty="0">
                <a:solidFill>
                  <a:srgbClr val="005DA2"/>
                </a:solidFill>
                <a:latin typeface="微软雅黑" panose="020B0503020204020204" pitchFamily="34" charset="-122"/>
                <a:ea typeface="微软雅黑" panose="020B0503020204020204" pitchFamily="34" charset="-122"/>
              </a:rPr>
              <a:t>为</a:t>
            </a:r>
            <a:r>
              <a:rPr kumimoji="1" lang="en-US" altLang="zh-CN" dirty="0">
                <a:solidFill>
                  <a:srgbClr val="005DA2"/>
                </a:solidFill>
                <a:latin typeface="微软雅黑" panose="020B0503020204020204" pitchFamily="34" charset="-122"/>
                <a:ea typeface="微软雅黑" panose="020B0503020204020204" pitchFamily="34" charset="-122"/>
              </a:rPr>
              <a:t>true</a:t>
            </a:r>
            <a:r>
              <a:rPr kumimoji="1" lang="zh-CN" altLang="en-US" dirty="0">
                <a:solidFill>
                  <a:srgbClr val="005DA2"/>
                </a:solidFill>
                <a:latin typeface="微软雅黑" panose="020B0503020204020204" pitchFamily="34" charset="-122"/>
                <a:ea typeface="微软雅黑" panose="020B0503020204020204" pitchFamily="34" charset="-122"/>
              </a:rPr>
              <a:t>，</a:t>
            </a:r>
            <a:r>
              <a:rPr kumimoji="1" lang="en-US" altLang="zh-CN" dirty="0">
                <a:solidFill>
                  <a:srgbClr val="005DA2"/>
                </a:solidFill>
                <a:latin typeface="微软雅黑" panose="020B0503020204020204" pitchFamily="34" charset="-122"/>
                <a:ea typeface="微软雅黑" panose="020B0503020204020204" pitchFamily="34" charset="-122"/>
              </a:rPr>
              <a:t>0</a:t>
            </a:r>
            <a:r>
              <a:rPr kumimoji="1" lang="zh-CN" altLang="en-US" dirty="0">
                <a:solidFill>
                  <a:srgbClr val="005DA2"/>
                </a:solidFill>
                <a:latin typeface="微软雅黑" panose="020B0503020204020204" pitchFamily="34" charset="-122"/>
                <a:ea typeface="微软雅黑" panose="020B0503020204020204" pitchFamily="34" charset="-122"/>
              </a:rPr>
              <a:t>为</a:t>
            </a:r>
            <a:r>
              <a:rPr kumimoji="1" lang="en-US" altLang="zh-CN" dirty="0">
                <a:solidFill>
                  <a:srgbClr val="005DA2"/>
                </a:solidFill>
                <a:latin typeface="微软雅黑" panose="020B0503020204020204" pitchFamily="34" charset="-122"/>
                <a:ea typeface="微软雅黑" panose="020B0503020204020204" pitchFamily="34" charset="-122"/>
              </a:rPr>
              <a:t>false</a:t>
            </a:r>
          </a:p>
        </p:txBody>
      </p:sp>
      <p:grpSp>
        <p:nvGrpSpPr>
          <p:cNvPr id="11" name="组合 10">
            <a:extLst>
              <a:ext uri="{FF2B5EF4-FFF2-40B4-BE49-F238E27FC236}">
                <a16:creationId xmlns:a16="http://schemas.microsoft.com/office/drawing/2014/main" id="{9BEB2F5D-A68D-445C-B65A-D50A4E653359}"/>
              </a:ext>
            </a:extLst>
          </p:cNvPr>
          <p:cNvGrpSpPr/>
          <p:nvPr/>
        </p:nvGrpSpPr>
        <p:grpSpPr>
          <a:xfrm>
            <a:off x="899592" y="2253329"/>
            <a:ext cx="7344816" cy="2476952"/>
            <a:chOff x="5813482" y="1421166"/>
            <a:chExt cx="2808312" cy="5760026"/>
          </a:xfrm>
          <a:solidFill>
            <a:schemeClr val="accent2">
              <a:lumMod val="20000"/>
              <a:lumOff val="80000"/>
            </a:schemeClr>
          </a:solidFill>
        </p:grpSpPr>
        <p:sp>
          <p:nvSpPr>
            <p:cNvPr id="12" name="矩形 11">
              <a:extLst>
                <a:ext uri="{FF2B5EF4-FFF2-40B4-BE49-F238E27FC236}">
                  <a16:creationId xmlns:a16="http://schemas.microsoft.com/office/drawing/2014/main" id="{5FD48F4E-9102-4E67-B3B0-6A24674804C3}"/>
                </a:ext>
              </a:extLst>
            </p:cNvPr>
            <p:cNvSpPr/>
            <p:nvPr/>
          </p:nvSpPr>
          <p:spPr>
            <a:xfrm>
              <a:off x="5813482" y="1421166"/>
              <a:ext cx="2808312" cy="5760026"/>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a:extLst>
                <a:ext uri="{FF2B5EF4-FFF2-40B4-BE49-F238E27FC236}">
                  <a16:creationId xmlns:a16="http://schemas.microsoft.com/office/drawing/2014/main" id="{C79A806A-FD00-41E6-B0F3-D3426B859575}"/>
                </a:ext>
              </a:extLst>
            </p:cNvPr>
            <p:cNvSpPr txBox="1"/>
            <p:nvPr/>
          </p:nvSpPr>
          <p:spPr>
            <a:xfrm>
              <a:off x="5860955" y="1526160"/>
              <a:ext cx="2705774" cy="5367890"/>
            </a:xfrm>
            <a:prstGeom prst="rect">
              <a:avLst/>
            </a:prstGeom>
            <a:grpFill/>
          </p:spPr>
          <p:txBody>
            <a:bodyPr wrap="square" rtlCol="0">
              <a:spAutoFit/>
            </a:bodyPr>
            <a:lstStyle/>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bool </a:t>
              </a:r>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is_ready</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 true;</a:t>
              </a:r>
            </a:p>
            <a:p>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&lt;&lt; </a:t>
              </a:r>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is_ready</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&lt;&lt; </a:t>
              </a:r>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打印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1</a:t>
              </a:r>
            </a:p>
            <a:p>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is_ready</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 false;</a:t>
              </a:r>
            </a:p>
            <a:p>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&lt;&lt; </a:t>
              </a:r>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is_ready</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&lt;&lt; </a:t>
              </a:r>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打印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0</a:t>
              </a:r>
            </a:p>
            <a:p>
              <a:endPar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is_ready</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 1;		// true</a:t>
              </a:r>
            </a:p>
            <a:p>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is_ready</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 -10;		// true</a:t>
              </a:r>
            </a:p>
            <a:p>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is_ready</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 0;		// false</a:t>
              </a:r>
            </a:p>
          </p:txBody>
        </p:sp>
      </p:grpSp>
    </p:spTree>
    <p:extLst>
      <p:ext uri="{BB962C8B-B14F-4D97-AF65-F5344CB8AC3E}">
        <p14:creationId xmlns:p14="http://schemas.microsoft.com/office/powerpoint/2010/main" val="4116056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基础类型</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3" name="组合 12">
            <a:extLst>
              <a:ext uri="{FF2B5EF4-FFF2-40B4-BE49-F238E27FC236}">
                <a16:creationId xmlns:a16="http://schemas.microsoft.com/office/drawing/2014/main" id="{30461696-F195-43C9-BC89-E13C77C593BA}"/>
              </a:ext>
            </a:extLst>
          </p:cNvPr>
          <p:cNvGrpSpPr/>
          <p:nvPr/>
        </p:nvGrpSpPr>
        <p:grpSpPr>
          <a:xfrm>
            <a:off x="899592" y="1851670"/>
            <a:ext cx="7344816" cy="2456169"/>
            <a:chOff x="5813482" y="1421164"/>
            <a:chExt cx="2808312" cy="5711696"/>
          </a:xfrm>
          <a:solidFill>
            <a:schemeClr val="accent2">
              <a:lumMod val="20000"/>
              <a:lumOff val="80000"/>
            </a:schemeClr>
          </a:solidFill>
        </p:grpSpPr>
        <p:sp>
          <p:nvSpPr>
            <p:cNvPr id="14" name="矩形 13">
              <a:extLst>
                <a:ext uri="{FF2B5EF4-FFF2-40B4-BE49-F238E27FC236}">
                  <a16:creationId xmlns:a16="http://schemas.microsoft.com/office/drawing/2014/main" id="{BE67DDEC-C99C-4C1F-A8CA-CC4F37EC889C}"/>
                </a:ext>
              </a:extLst>
            </p:cNvPr>
            <p:cNvSpPr/>
            <p:nvPr/>
          </p:nvSpPr>
          <p:spPr>
            <a:xfrm>
              <a:off x="5813482" y="1421164"/>
              <a:ext cx="2808312" cy="5711696"/>
            </a:xfrm>
            <a:prstGeom prst="rect">
              <a:avLst/>
            </a:prstGeom>
            <a:grp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6DBC0540-3895-4108-AB95-31A13D4D0B6B}"/>
                </a:ext>
              </a:extLst>
            </p:cNvPr>
            <p:cNvSpPr txBox="1"/>
            <p:nvPr/>
          </p:nvSpPr>
          <p:spPr>
            <a:xfrm>
              <a:off x="5860955" y="1506210"/>
              <a:ext cx="2713365" cy="5367890"/>
            </a:xfrm>
            <a:prstGeom prst="rect">
              <a:avLst/>
            </a:prstGeom>
            <a:grpFill/>
          </p:spPr>
          <p:txBody>
            <a:bodyPr wrap="square" rtlCol="0">
              <a:spAutoFit/>
            </a:bodyPr>
            <a:lstStyle/>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char  c = ‘a’;</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 = c + 1;</a:t>
              </a:r>
            </a:p>
            <a:p>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&lt;&lt; c &lt;&lt; </a:t>
              </a:r>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打印结果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b</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int </a:t>
              </a:r>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 c;</a:t>
              </a:r>
            </a:p>
            <a:p>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&lt;&lt; c &lt;&lt; </a:t>
              </a:r>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打印结果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98</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int diff = ‘A’ – ‘a’;</a:t>
              </a:r>
            </a:p>
            <a:p>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char </a:t>
              </a:r>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nc</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 ‘B’ + diff;</a:t>
              </a:r>
            </a:p>
            <a:p>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&lt;&lt; </a:t>
              </a:r>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nc</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&lt;&lt; </a:t>
              </a:r>
              <a:r>
                <a:rPr lang="en-US" altLang="zh-CN"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打印结果 </a:t>
              </a:r>
              <a:r>
                <a:rPr lang="en-US" altLang="zh-CN"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b</a:t>
              </a:r>
            </a:p>
          </p:txBody>
        </p:sp>
      </p:grpSp>
      <p:sp>
        <p:nvSpPr>
          <p:cNvPr id="7" name="文本框 6">
            <a:extLst>
              <a:ext uri="{FF2B5EF4-FFF2-40B4-BE49-F238E27FC236}">
                <a16:creationId xmlns:a16="http://schemas.microsoft.com/office/drawing/2014/main" id="{38DCD256-DBC0-E14C-AF4E-9AF3D24EA9F2}"/>
              </a:ext>
            </a:extLst>
          </p:cNvPr>
          <p:cNvSpPr txBox="1"/>
          <p:nvPr/>
        </p:nvSpPr>
        <p:spPr>
          <a:xfrm>
            <a:off x="683568" y="713008"/>
            <a:ext cx="7542584" cy="874407"/>
          </a:xfrm>
          <a:prstGeom prst="rect">
            <a:avLst/>
          </a:prstGeom>
          <a:noFill/>
        </p:spPr>
        <p:txBody>
          <a:bodyPr wrap="square">
            <a:spAutoFit/>
          </a:bodyPr>
          <a:lstStyle/>
          <a:p>
            <a:pPr marL="285750" indent="-285750">
              <a:lnSpc>
                <a:spcPct val="150000"/>
              </a:lnSpc>
              <a:buFont typeface="Arial" panose="020B0604020202020204" pitchFamily="34" charset="0"/>
              <a:buChar char="•"/>
            </a:pPr>
            <a:r>
              <a:rPr kumimoji="1" lang="en-US" altLang="zh-CN" dirty="0">
                <a:solidFill>
                  <a:srgbClr val="005DA2"/>
                </a:solidFill>
                <a:latin typeface="微软雅黑" panose="020B0503020204020204" pitchFamily="34" charset="-122"/>
                <a:ea typeface="微软雅黑" panose="020B0503020204020204" pitchFamily="34" charset="-122"/>
              </a:rPr>
              <a:t>char</a:t>
            </a:r>
            <a:r>
              <a:rPr kumimoji="1" lang="zh-CN" altLang="en-US" dirty="0">
                <a:solidFill>
                  <a:srgbClr val="005DA2"/>
                </a:solidFill>
                <a:latin typeface="微软雅黑" panose="020B0503020204020204" pitchFamily="34" charset="-122"/>
                <a:ea typeface="微软雅黑" panose="020B0503020204020204" pitchFamily="34" charset="-122"/>
              </a:rPr>
              <a:t>为字符类型，除表示字符外，</a:t>
            </a:r>
            <a:r>
              <a:rPr kumimoji="1" lang="en-US" altLang="zh-CN" dirty="0">
                <a:solidFill>
                  <a:srgbClr val="005DA2"/>
                </a:solidFill>
                <a:latin typeface="微软雅黑" panose="020B0503020204020204" pitchFamily="34" charset="-122"/>
                <a:ea typeface="微软雅黑" panose="020B0503020204020204" pitchFamily="34" charset="-122"/>
              </a:rPr>
              <a:t>char</a:t>
            </a:r>
            <a:r>
              <a:rPr kumimoji="1" lang="zh-CN" altLang="en-US" dirty="0">
                <a:solidFill>
                  <a:srgbClr val="005DA2"/>
                </a:solidFill>
                <a:latin typeface="微软雅黑" panose="020B0503020204020204" pitchFamily="34" charset="-122"/>
                <a:ea typeface="微软雅黑" panose="020B0503020204020204" pitchFamily="34" charset="-122"/>
              </a:rPr>
              <a:t>类型可以和其它整型相互转换，并且能够参与数字运算</a:t>
            </a:r>
            <a:endParaRPr kumimoji="1" lang="en-US" altLang="zh-CN" dirty="0">
              <a:solidFill>
                <a:srgbClr val="005DA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62709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基础类型</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026" name="Picture 2" descr="ASCII码表">
            <a:extLst>
              <a:ext uri="{FF2B5EF4-FFF2-40B4-BE49-F238E27FC236}">
                <a16:creationId xmlns:a16="http://schemas.microsoft.com/office/drawing/2014/main" id="{F247BD4E-6473-4D68-BB57-D735910109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4" t="11924" r="1"/>
          <a:stretch/>
        </p:blipFill>
        <p:spPr bwMode="auto">
          <a:xfrm>
            <a:off x="917848" y="637163"/>
            <a:ext cx="7308304" cy="4530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1996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Office 主题">
  <a:themeElements>
    <a:clrScheme name="自定义 237">
      <a:dk1>
        <a:sysClr val="windowText" lastClr="000000"/>
      </a:dk1>
      <a:lt1>
        <a:sysClr val="window" lastClr="FFFFFF"/>
      </a:lt1>
      <a:dk2>
        <a:srgbClr val="1F497D"/>
      </a:dk2>
      <a:lt2>
        <a:srgbClr val="EEECE1"/>
      </a:lt2>
      <a:accent1>
        <a:srgbClr val="005DA2"/>
      </a:accent1>
      <a:accent2>
        <a:srgbClr val="C4C7CB"/>
      </a:accent2>
      <a:accent3>
        <a:srgbClr val="7F7F7F"/>
      </a:accent3>
      <a:accent4>
        <a:srgbClr val="7F7F7F"/>
      </a:accent4>
      <a:accent5>
        <a:srgbClr val="7F7F7F"/>
      </a:accent5>
      <a:accent6>
        <a:srgbClr val="7F7F7F"/>
      </a:accent6>
      <a:hlink>
        <a:srgbClr val="17365D"/>
      </a:hlink>
      <a:folHlink>
        <a:srgbClr val="548DD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11195</TotalTime>
  <Words>5759</Words>
  <Application>Microsoft Macintosh PowerPoint</Application>
  <PresentationFormat>全屏显示(16:9)</PresentationFormat>
  <Paragraphs>665</Paragraphs>
  <Slides>68</Slides>
  <Notes>68</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68</vt:i4>
      </vt:variant>
    </vt:vector>
  </HeadingPairs>
  <TitlesOfParts>
    <vt:vector size="77" baseType="lpstr">
      <vt:lpstr>Microsoft YaHei</vt:lpstr>
      <vt:lpstr>Microsoft YaHei</vt:lpstr>
      <vt:lpstr>微软雅黑 Light</vt:lpstr>
      <vt:lpstr>Arial</vt:lpstr>
      <vt:lpstr>Calibri</vt:lpstr>
      <vt:lpstr>Impact</vt:lpstr>
      <vt:lpstr>Roboto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Write Your Title Here</dc:title>
  <dc:subject/>
  <dc:creator>李培俊</dc:creator>
  <cp:keywords/>
  <dc:description/>
  <cp:lastModifiedBy>T127794</cp:lastModifiedBy>
  <cp:revision>713</cp:revision>
  <dcterms:created xsi:type="dcterms:W3CDTF">2015-12-11T17:46:00Z</dcterms:created>
  <dcterms:modified xsi:type="dcterms:W3CDTF">2022-09-24T00:47:34Z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y fmtid="{D5CDD505-2E9C-101B-9397-08002B2CF9AE}" pid="3" name="KSORubyTemplateID">
    <vt:lpwstr>2</vt:lpwstr>
  </property>
</Properties>
</file>